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5" r:id="rId25"/>
    <p:sldId id="279" r:id="rId26"/>
    <p:sldId id="280" r:id="rId27"/>
    <p:sldId id="281" r:id="rId28"/>
    <p:sldId id="282" r:id="rId29"/>
    <p:sldId id="283" r:id="rId30"/>
    <p:sldId id="284" r:id="rId31"/>
  </p:sldIdLst>
  <p:sldSz cx="18288000" cy="10287000"/>
  <p:notesSz cx="6858000" cy="9144000"/>
  <p:embeddedFontLst>
    <p:embeddedFont>
      <p:font typeface="Arimo Bold" panose="020B0604020202020204" charset="0"/>
      <p:regular r:id="rId32"/>
    </p:embeddedFont>
    <p:embeddedFont>
      <p:font typeface="Canva Sans Bold" panose="020B0604020202020204" charset="0"/>
      <p:regular r:id="rId33"/>
    </p:embeddedFont>
    <p:embeddedFont>
      <p:font typeface="Canva Sans Bold Italics" panose="020B0604020202020204" charset="0"/>
      <p:regular r:id="rId34"/>
    </p:embeddedFont>
    <p:embeddedFont>
      <p:font typeface="Caveat Bold" panose="020B0604020202020204" charset="0"/>
      <p:regular r:id="rId35"/>
    </p:embeddedFont>
    <p:embeddedFont>
      <p:font typeface="Dreaming Outloud Sans" panose="020B0604020202020204" charset="0"/>
      <p:regular r:id="rId36"/>
    </p:embeddedFont>
    <p:embeddedFont>
      <p:font typeface="Dreaming Outloud Sans Alt" panose="020B0604020202020204" charset="0"/>
      <p:regular r:id="rId37"/>
    </p:embeddedFont>
    <p:embeddedFont>
      <p:font typeface="Dreaming Outloud Sans Alt Italics" panose="020B0604020202020204" charset="0"/>
      <p:regular r:id="rId38"/>
    </p:embeddedFont>
    <p:embeddedFont>
      <p:font typeface="Dreaming Outloud Script" panose="020B0604020202020204" charset="0"/>
      <p:regular r:id="rId39"/>
    </p:embeddedFont>
    <p:embeddedFont>
      <p:font typeface="Gagalin" panose="020B0604020202020204" charset="0"/>
      <p:regular r:id="rId40"/>
    </p:embeddedFont>
    <p:embeddedFont>
      <p:font typeface="Quicksand Medium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ti Bhardwaj" userId="f62c1b4b46ba6917" providerId="LiveId" clId="{AB950BF6-A12B-495D-9648-E219493C1942}"/>
    <pc:docChg chg="modSld">
      <pc:chgData name="Iti Bhardwaj" userId="f62c1b4b46ba6917" providerId="LiveId" clId="{AB950BF6-A12B-495D-9648-E219493C1942}" dt="2024-08-16T06:03:55.802" v="0" actId="1036"/>
      <pc:docMkLst>
        <pc:docMk/>
      </pc:docMkLst>
      <pc:sldChg chg="modSp mod">
        <pc:chgData name="Iti Bhardwaj" userId="f62c1b4b46ba6917" providerId="LiveId" clId="{AB950BF6-A12B-495D-9648-E219493C1942}" dt="2024-08-16T06:03:55.802" v="0" actId="1036"/>
        <pc:sldMkLst>
          <pc:docMk/>
          <pc:sldMk cId="0" sldId="271"/>
        </pc:sldMkLst>
        <pc:spChg chg="mod">
          <ac:chgData name="Iti Bhardwaj" userId="f62c1b4b46ba6917" providerId="LiveId" clId="{AB950BF6-A12B-495D-9648-E219493C1942}" dt="2024-08-16T06:03:55.802" v="0" actId="1036"/>
          <ac:spMkLst>
            <pc:docMk/>
            <pc:sldMk cId="0" sldId="271"/>
            <ac:spMk id="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43.sv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2.png"/><Relationship Id="rId17" Type="http://schemas.openxmlformats.org/officeDocument/2006/relationships/image" Target="../media/image62.svg"/><Relationship Id="rId2" Type="http://schemas.openxmlformats.org/officeDocument/2006/relationships/image" Target="../media/image36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60.svg"/><Relationship Id="rId5" Type="http://schemas.openxmlformats.org/officeDocument/2006/relationships/image" Target="../media/image39.svg"/><Relationship Id="rId15" Type="http://schemas.openxmlformats.org/officeDocument/2006/relationships/image" Target="../media/image45.svg"/><Relationship Id="rId10" Type="http://schemas.openxmlformats.org/officeDocument/2006/relationships/image" Target="../media/image59.png"/><Relationship Id="rId4" Type="http://schemas.openxmlformats.org/officeDocument/2006/relationships/image" Target="../media/image38.png"/><Relationship Id="rId9" Type="http://schemas.openxmlformats.org/officeDocument/2006/relationships/image" Target="../media/image58.sv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4.svg"/><Relationship Id="rId7" Type="http://schemas.openxmlformats.org/officeDocument/2006/relationships/image" Target="../media/image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4.svg"/><Relationship Id="rId5" Type="http://schemas.openxmlformats.org/officeDocument/2006/relationships/image" Target="../media/image66.svg"/><Relationship Id="rId10" Type="http://schemas.openxmlformats.org/officeDocument/2006/relationships/image" Target="../media/image13.png"/><Relationship Id="rId4" Type="http://schemas.openxmlformats.org/officeDocument/2006/relationships/image" Target="../media/image65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43.sv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2.png"/><Relationship Id="rId17" Type="http://schemas.openxmlformats.org/officeDocument/2006/relationships/image" Target="../media/image68.svg"/><Relationship Id="rId2" Type="http://schemas.openxmlformats.org/officeDocument/2006/relationships/image" Target="../media/image36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60.svg"/><Relationship Id="rId5" Type="http://schemas.openxmlformats.org/officeDocument/2006/relationships/image" Target="../media/image39.svg"/><Relationship Id="rId15" Type="http://schemas.openxmlformats.org/officeDocument/2006/relationships/image" Target="../media/image45.svg"/><Relationship Id="rId10" Type="http://schemas.openxmlformats.org/officeDocument/2006/relationships/image" Target="../media/image59.png"/><Relationship Id="rId4" Type="http://schemas.openxmlformats.org/officeDocument/2006/relationships/image" Target="../media/image38.png"/><Relationship Id="rId9" Type="http://schemas.openxmlformats.org/officeDocument/2006/relationships/image" Target="../media/image58.svg"/><Relationship Id="rId1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56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56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svg"/><Relationship Id="rId7" Type="http://schemas.openxmlformats.org/officeDocument/2006/relationships/image" Target="../media/image7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43.sv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2.png"/><Relationship Id="rId17" Type="http://schemas.openxmlformats.org/officeDocument/2006/relationships/image" Target="../media/image52.svg"/><Relationship Id="rId2" Type="http://schemas.openxmlformats.org/officeDocument/2006/relationships/image" Target="../media/image36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60.svg"/><Relationship Id="rId5" Type="http://schemas.openxmlformats.org/officeDocument/2006/relationships/image" Target="../media/image39.svg"/><Relationship Id="rId15" Type="http://schemas.openxmlformats.org/officeDocument/2006/relationships/image" Target="../media/image45.svg"/><Relationship Id="rId10" Type="http://schemas.openxmlformats.org/officeDocument/2006/relationships/image" Target="../media/image59.png"/><Relationship Id="rId4" Type="http://schemas.openxmlformats.org/officeDocument/2006/relationships/image" Target="../media/image38.png"/><Relationship Id="rId9" Type="http://schemas.openxmlformats.org/officeDocument/2006/relationships/image" Target="../media/image58.sv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56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7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74.svg"/><Relationship Id="rId5" Type="http://schemas.openxmlformats.org/officeDocument/2006/relationships/image" Target="../media/image8.svg"/><Relationship Id="rId10" Type="http://schemas.openxmlformats.org/officeDocument/2006/relationships/image" Target="../media/image73.png"/><Relationship Id="rId4" Type="http://schemas.openxmlformats.org/officeDocument/2006/relationships/image" Target="../media/image7.png"/><Relationship Id="rId9" Type="http://schemas.openxmlformats.org/officeDocument/2006/relationships/image" Target="../media/image7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56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svg"/><Relationship Id="rId7" Type="http://schemas.openxmlformats.org/officeDocument/2006/relationships/image" Target="../media/image7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7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56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79.jpeg"/><Relationship Id="rId4" Type="http://schemas.openxmlformats.org/officeDocument/2006/relationships/image" Target="../media/image22.png"/><Relationship Id="rId9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1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1.svg"/><Relationship Id="rId7" Type="http://schemas.openxmlformats.org/officeDocument/2006/relationships/image" Target="../media/image6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1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1.svg"/><Relationship Id="rId7" Type="http://schemas.openxmlformats.org/officeDocument/2006/relationships/image" Target="../media/image6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2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1.svg"/><Relationship Id="rId7" Type="http://schemas.openxmlformats.org/officeDocument/2006/relationships/image" Target="../media/image6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2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svg"/><Relationship Id="rId7" Type="http://schemas.openxmlformats.org/officeDocument/2006/relationships/image" Target="../media/image3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Relationship Id="rId9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18" Type="http://schemas.openxmlformats.org/officeDocument/2006/relationships/image" Target="../media/image3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8.svg"/><Relationship Id="rId2" Type="http://schemas.openxmlformats.org/officeDocument/2006/relationships/image" Target="../media/image84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10" Type="http://schemas.openxmlformats.org/officeDocument/2006/relationships/image" Target="../media/image92.png"/><Relationship Id="rId19" Type="http://schemas.openxmlformats.org/officeDocument/2006/relationships/image" Target="../media/image4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9.svg"/><Relationship Id="rId3" Type="http://schemas.openxmlformats.org/officeDocument/2006/relationships/image" Target="../media/image27.svg"/><Relationship Id="rId7" Type="http://schemas.openxmlformats.org/officeDocument/2006/relationships/image" Target="../media/image8.svg"/><Relationship Id="rId12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31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5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18" Type="http://schemas.openxmlformats.org/officeDocument/2006/relationships/image" Target="../media/image52.sv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9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8.png"/><Relationship Id="rId2" Type="http://schemas.openxmlformats.org/officeDocument/2006/relationships/image" Target="../media/image36.png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7.svg"/><Relationship Id="rId5" Type="http://schemas.openxmlformats.org/officeDocument/2006/relationships/image" Target="../media/image39.sv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56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2111" y="1501728"/>
            <a:ext cx="14723777" cy="7283544"/>
            <a:chOff x="0" y="0"/>
            <a:chExt cx="3877867" cy="1918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77867" cy="1918300"/>
            </a:xfrm>
            <a:custGeom>
              <a:avLst/>
              <a:gdLst/>
              <a:ahLst/>
              <a:cxnLst/>
              <a:rect l="l" t="t" r="r" b="b"/>
              <a:pathLst>
                <a:path w="3877867" h="1918300">
                  <a:moveTo>
                    <a:pt x="26816" y="0"/>
                  </a:moveTo>
                  <a:lnTo>
                    <a:pt x="3851051" y="0"/>
                  </a:lnTo>
                  <a:cubicBezTo>
                    <a:pt x="3858163" y="0"/>
                    <a:pt x="3864984" y="2825"/>
                    <a:pt x="3870013" y="7854"/>
                  </a:cubicBezTo>
                  <a:cubicBezTo>
                    <a:pt x="3875042" y="12883"/>
                    <a:pt x="3877867" y="19704"/>
                    <a:pt x="3877867" y="26816"/>
                  </a:cubicBezTo>
                  <a:lnTo>
                    <a:pt x="3877867" y="1891483"/>
                  </a:lnTo>
                  <a:cubicBezTo>
                    <a:pt x="3877867" y="1898596"/>
                    <a:pt x="3875042" y="1905416"/>
                    <a:pt x="3870013" y="1910445"/>
                  </a:cubicBezTo>
                  <a:cubicBezTo>
                    <a:pt x="3864984" y="1915475"/>
                    <a:pt x="3858163" y="1918300"/>
                    <a:pt x="3851051" y="1918300"/>
                  </a:cubicBezTo>
                  <a:lnTo>
                    <a:pt x="26816" y="1918300"/>
                  </a:lnTo>
                  <a:cubicBezTo>
                    <a:pt x="19704" y="1918300"/>
                    <a:pt x="12883" y="1915475"/>
                    <a:pt x="7854" y="1910445"/>
                  </a:cubicBezTo>
                  <a:cubicBezTo>
                    <a:pt x="2825" y="1905416"/>
                    <a:pt x="0" y="1898596"/>
                    <a:pt x="0" y="1891483"/>
                  </a:cubicBezTo>
                  <a:lnTo>
                    <a:pt x="0" y="26816"/>
                  </a:lnTo>
                  <a:cubicBezTo>
                    <a:pt x="0" y="19704"/>
                    <a:pt x="2825" y="12883"/>
                    <a:pt x="7854" y="7854"/>
                  </a:cubicBezTo>
                  <a:cubicBezTo>
                    <a:pt x="12883" y="2825"/>
                    <a:pt x="19704" y="0"/>
                    <a:pt x="26816" y="0"/>
                  </a:cubicBezTo>
                  <a:close/>
                </a:path>
              </a:pathLst>
            </a:custGeom>
            <a:solidFill>
              <a:srgbClr val="FFFFFF">
                <a:alpha val="5098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877867" cy="195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737468" y="2740072"/>
            <a:ext cx="10813064" cy="4185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13599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Subject-verb</a:t>
            </a:r>
          </a:p>
          <a:p>
            <a:pPr algn="ctr"/>
            <a:r>
              <a:rPr lang="en-US" sz="13599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Agreement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550532" y="8677915"/>
            <a:ext cx="1101781" cy="58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84">
                <a:solidFill>
                  <a:srgbClr val="CEDEEB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Body</a:t>
            </a:r>
          </a:p>
        </p:txBody>
      </p:sp>
      <p:sp>
        <p:nvSpPr>
          <p:cNvPr id="7" name="Freeform 7"/>
          <p:cNvSpPr/>
          <p:nvPr/>
        </p:nvSpPr>
        <p:spPr>
          <a:xfrm rot="-1679817">
            <a:off x="3069371" y="-237712"/>
            <a:ext cx="1426620" cy="1491891"/>
          </a:xfrm>
          <a:custGeom>
            <a:avLst/>
            <a:gdLst/>
            <a:ahLst/>
            <a:cxnLst/>
            <a:rect l="l" t="t" r="r" b="b"/>
            <a:pathLst>
              <a:path w="1426620" h="1491891">
                <a:moveTo>
                  <a:pt x="0" y="0"/>
                </a:moveTo>
                <a:lnTo>
                  <a:pt x="1426621" y="0"/>
                </a:lnTo>
                <a:lnTo>
                  <a:pt x="1426621" y="1491891"/>
                </a:lnTo>
                <a:lnTo>
                  <a:pt x="0" y="1491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83376" y="3287090"/>
            <a:ext cx="1889475" cy="1856410"/>
          </a:xfrm>
          <a:custGeom>
            <a:avLst/>
            <a:gdLst/>
            <a:ahLst/>
            <a:cxnLst/>
            <a:rect l="l" t="t" r="r" b="b"/>
            <a:pathLst>
              <a:path w="1889475" h="1856410">
                <a:moveTo>
                  <a:pt x="0" y="0"/>
                </a:moveTo>
                <a:lnTo>
                  <a:pt x="1889476" y="0"/>
                </a:lnTo>
                <a:lnTo>
                  <a:pt x="1889476" y="1856410"/>
                </a:lnTo>
                <a:lnTo>
                  <a:pt x="0" y="1856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101423" y="6331936"/>
            <a:ext cx="3787338" cy="1524404"/>
          </a:xfrm>
          <a:custGeom>
            <a:avLst/>
            <a:gdLst/>
            <a:ahLst/>
            <a:cxnLst/>
            <a:rect l="l" t="t" r="r" b="b"/>
            <a:pathLst>
              <a:path w="3787338" h="1524404">
                <a:moveTo>
                  <a:pt x="0" y="0"/>
                </a:moveTo>
                <a:lnTo>
                  <a:pt x="3787338" y="0"/>
                </a:lnTo>
                <a:lnTo>
                  <a:pt x="3787338" y="1524404"/>
                </a:lnTo>
                <a:lnTo>
                  <a:pt x="0" y="15244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822887" y="8505187"/>
            <a:ext cx="3278535" cy="3563625"/>
          </a:xfrm>
          <a:custGeom>
            <a:avLst/>
            <a:gdLst/>
            <a:ahLst/>
            <a:cxnLst/>
            <a:rect l="l" t="t" r="r" b="b"/>
            <a:pathLst>
              <a:path w="3278535" h="3563625">
                <a:moveTo>
                  <a:pt x="0" y="0"/>
                </a:moveTo>
                <a:lnTo>
                  <a:pt x="3278536" y="0"/>
                </a:lnTo>
                <a:lnTo>
                  <a:pt x="3278536" y="3563626"/>
                </a:lnTo>
                <a:lnTo>
                  <a:pt x="0" y="35636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81592" y="336389"/>
            <a:ext cx="2991259" cy="1491891"/>
          </a:xfrm>
          <a:custGeom>
            <a:avLst/>
            <a:gdLst/>
            <a:ahLst/>
            <a:cxnLst/>
            <a:rect l="l" t="t" r="r" b="b"/>
            <a:pathLst>
              <a:path w="2991259" h="1491891">
                <a:moveTo>
                  <a:pt x="0" y="0"/>
                </a:moveTo>
                <a:lnTo>
                  <a:pt x="2991260" y="0"/>
                </a:lnTo>
                <a:lnTo>
                  <a:pt x="2991260" y="1491891"/>
                </a:lnTo>
                <a:lnTo>
                  <a:pt x="0" y="14918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3069" y="8289021"/>
            <a:ext cx="5089752" cy="992502"/>
          </a:xfrm>
          <a:custGeom>
            <a:avLst/>
            <a:gdLst/>
            <a:ahLst/>
            <a:cxnLst/>
            <a:rect l="l" t="t" r="r" b="b"/>
            <a:pathLst>
              <a:path w="5089752" h="992502">
                <a:moveTo>
                  <a:pt x="0" y="0"/>
                </a:moveTo>
                <a:lnTo>
                  <a:pt x="5089752" y="0"/>
                </a:lnTo>
                <a:lnTo>
                  <a:pt x="5089752" y="992502"/>
                </a:lnTo>
                <a:lnTo>
                  <a:pt x="0" y="9925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9144000" y="892603"/>
            <a:ext cx="7315200" cy="1152144"/>
          </a:xfrm>
          <a:custGeom>
            <a:avLst/>
            <a:gdLst/>
            <a:ahLst/>
            <a:cxnLst/>
            <a:rect l="l" t="t" r="r" b="b"/>
            <a:pathLst>
              <a:path w="7315200" h="1152144">
                <a:moveTo>
                  <a:pt x="0" y="0"/>
                </a:moveTo>
                <a:lnTo>
                  <a:pt x="7315200" y="0"/>
                </a:lnTo>
                <a:lnTo>
                  <a:pt x="7315200" y="1152144"/>
                </a:lnTo>
                <a:lnTo>
                  <a:pt x="0" y="11521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340132" y="9001445"/>
            <a:ext cx="776326" cy="719072"/>
          </a:xfrm>
          <a:custGeom>
            <a:avLst/>
            <a:gdLst/>
            <a:ahLst/>
            <a:cxnLst/>
            <a:rect l="l" t="t" r="r" b="b"/>
            <a:pathLst>
              <a:path w="776326" h="719072">
                <a:moveTo>
                  <a:pt x="0" y="0"/>
                </a:moveTo>
                <a:lnTo>
                  <a:pt x="776326" y="0"/>
                </a:lnTo>
                <a:lnTo>
                  <a:pt x="776326" y="719072"/>
                </a:lnTo>
                <a:lnTo>
                  <a:pt x="0" y="71907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5171720" y="3287090"/>
            <a:ext cx="1889475" cy="1856410"/>
          </a:xfrm>
          <a:custGeom>
            <a:avLst/>
            <a:gdLst/>
            <a:ahLst/>
            <a:cxnLst/>
            <a:rect l="l" t="t" r="r" b="b"/>
            <a:pathLst>
              <a:path w="1889475" h="1856410">
                <a:moveTo>
                  <a:pt x="1889475" y="0"/>
                </a:moveTo>
                <a:lnTo>
                  <a:pt x="0" y="0"/>
                </a:lnTo>
                <a:lnTo>
                  <a:pt x="0" y="1856410"/>
                </a:lnTo>
                <a:lnTo>
                  <a:pt x="1889475" y="1856410"/>
                </a:lnTo>
                <a:lnTo>
                  <a:pt x="18894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" y="-232141"/>
            <a:ext cx="18288143" cy="10751281"/>
            <a:chOff x="0" y="0"/>
            <a:chExt cx="24384191" cy="14335042"/>
          </a:xfrm>
        </p:grpSpPr>
        <p:sp>
          <p:nvSpPr>
            <p:cNvPr id="3" name="Freeform 3"/>
            <p:cNvSpPr/>
            <p:nvPr/>
          </p:nvSpPr>
          <p:spPr>
            <a:xfrm>
              <a:off x="64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0" y="0"/>
                  </a:lnTo>
                  <a:lnTo>
                    <a:pt x="2250310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2024407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030356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605469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05898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0083333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089282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14113625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6079117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18103460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010940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133753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10800000">
              <a:off x="22133753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10800000" flipH="1">
              <a:off x="20109409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10800000" flipH="1">
              <a:off x="16079117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10800000">
              <a:off x="14126325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0800000" flipH="1">
              <a:off x="12101982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10800000">
              <a:off x="10083074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10800000" flipH="1">
              <a:off x="8058730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10800000">
              <a:off x="6054699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-10800000" flipH="1">
              <a:off x="4030356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-10800000">
              <a:off x="2024407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10800000" flipH="1">
              <a:off x="64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0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0" y="2250311"/>
                  </a:lnTo>
                  <a:lnTo>
                    <a:pt x="225031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27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flipH="1">
              <a:off x="2024471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4030419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flipH="1">
              <a:off x="6054763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8059053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 flipH="1">
              <a:off x="18103524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20109472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flipH="1">
              <a:off x="22133816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-10800000">
              <a:off x="22133689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 rot="-10800000" flipH="1">
              <a:off x="20109345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 rot="-10800000">
              <a:off x="10083397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10800000" flipH="1">
              <a:off x="8072908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10800000">
              <a:off x="6054636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0800000" flipH="1">
              <a:off x="4030292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-10800000">
              <a:off x="2024344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-10800000" flipH="1">
              <a:off x="0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64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0" y="0"/>
                  </a:lnTo>
                  <a:lnTo>
                    <a:pt x="2250310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flipH="1">
              <a:off x="202440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4030356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flipH="1">
              <a:off x="605469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 flipH="1">
              <a:off x="18103460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>
              <a:off x="2010940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 flipH="1">
              <a:off x="22133753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8072908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 flipH="1">
              <a:off x="1008339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12089345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 flipH="1">
              <a:off x="14113689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16079180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 rot="-10800000" flipH="1">
              <a:off x="16079053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 rot="-10800000">
              <a:off x="14113689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 rot="-10800000" flipH="1">
              <a:off x="12101982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7" name="Freeform 57"/>
            <p:cNvSpPr/>
            <p:nvPr/>
          </p:nvSpPr>
          <p:spPr>
            <a:xfrm>
              <a:off x="12101982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 flipH="1">
              <a:off x="1411368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1606615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-10800000">
              <a:off x="18103460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 rot="-10800000">
              <a:off x="18103397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 flipH="1">
              <a:off x="10083397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rot="-10800000">
              <a:off x="22133816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 rot="-10800000" flipH="1">
              <a:off x="20109472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 rot="-10800000">
              <a:off x="10083397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 rot="-10800000" flipH="1">
              <a:off x="8072908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 rot="-10800000">
              <a:off x="6054636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 rot="-10800000" flipH="1">
              <a:off x="4030419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9" name="Freeform 69"/>
            <p:cNvSpPr/>
            <p:nvPr/>
          </p:nvSpPr>
          <p:spPr>
            <a:xfrm rot="-10800000">
              <a:off x="2024471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0" name="Freeform 70"/>
            <p:cNvSpPr/>
            <p:nvPr/>
          </p:nvSpPr>
          <p:spPr>
            <a:xfrm rot="-10800000" flipH="1">
              <a:off x="127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1" name="Freeform 71"/>
            <p:cNvSpPr/>
            <p:nvPr/>
          </p:nvSpPr>
          <p:spPr>
            <a:xfrm>
              <a:off x="191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2" name="Freeform 72"/>
            <p:cNvSpPr/>
            <p:nvPr/>
          </p:nvSpPr>
          <p:spPr>
            <a:xfrm flipH="1">
              <a:off x="2024534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73"/>
            <p:cNvSpPr/>
            <p:nvPr/>
          </p:nvSpPr>
          <p:spPr>
            <a:xfrm>
              <a:off x="4030483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4" name="Freeform 74"/>
            <p:cNvSpPr/>
            <p:nvPr/>
          </p:nvSpPr>
          <p:spPr>
            <a:xfrm flipH="1">
              <a:off x="6054826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Freeform 75"/>
            <p:cNvSpPr/>
            <p:nvPr/>
          </p:nvSpPr>
          <p:spPr>
            <a:xfrm flipH="1">
              <a:off x="18090501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6" name="Freeform 76"/>
            <p:cNvSpPr/>
            <p:nvPr/>
          </p:nvSpPr>
          <p:spPr>
            <a:xfrm>
              <a:off x="20109536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7" name="Freeform 77"/>
            <p:cNvSpPr/>
            <p:nvPr/>
          </p:nvSpPr>
          <p:spPr>
            <a:xfrm flipH="1">
              <a:off x="22133880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8" name="Freeform 78"/>
            <p:cNvSpPr/>
            <p:nvPr/>
          </p:nvSpPr>
          <p:spPr>
            <a:xfrm>
              <a:off x="8072908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9" name="Freeform 79"/>
            <p:cNvSpPr/>
            <p:nvPr/>
          </p:nvSpPr>
          <p:spPr>
            <a:xfrm flipH="1">
              <a:off x="10083397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0" name="Freeform 80"/>
            <p:cNvSpPr/>
            <p:nvPr/>
          </p:nvSpPr>
          <p:spPr>
            <a:xfrm rot="-10800000" flipH="1">
              <a:off x="16079180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1" name="Freeform 81"/>
            <p:cNvSpPr/>
            <p:nvPr/>
          </p:nvSpPr>
          <p:spPr>
            <a:xfrm rot="-10800000">
              <a:off x="14111708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2" name="Freeform 82"/>
            <p:cNvSpPr/>
            <p:nvPr/>
          </p:nvSpPr>
          <p:spPr>
            <a:xfrm rot="-10800000" flipH="1">
              <a:off x="12101982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3" name="Freeform 83"/>
            <p:cNvSpPr/>
            <p:nvPr/>
          </p:nvSpPr>
          <p:spPr>
            <a:xfrm>
              <a:off x="12089345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4" name="Freeform 84"/>
            <p:cNvSpPr/>
            <p:nvPr/>
          </p:nvSpPr>
          <p:spPr>
            <a:xfrm flipH="1">
              <a:off x="14111708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5" name="Freeform 85"/>
            <p:cNvSpPr/>
            <p:nvPr/>
          </p:nvSpPr>
          <p:spPr>
            <a:xfrm>
              <a:off x="16066157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6" name="Freeform 86"/>
            <p:cNvSpPr/>
            <p:nvPr/>
          </p:nvSpPr>
          <p:spPr>
            <a:xfrm rot="-10800000">
              <a:off x="18103524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7" name="Freeform 87"/>
          <p:cNvSpPr/>
          <p:nvPr/>
        </p:nvSpPr>
        <p:spPr>
          <a:xfrm>
            <a:off x="5190109" y="-873102"/>
            <a:ext cx="7907783" cy="3134357"/>
          </a:xfrm>
          <a:custGeom>
            <a:avLst/>
            <a:gdLst/>
            <a:ahLst/>
            <a:cxnLst/>
            <a:rect l="l" t="t" r="r" b="b"/>
            <a:pathLst>
              <a:path w="7907783" h="3134357">
                <a:moveTo>
                  <a:pt x="0" y="0"/>
                </a:moveTo>
                <a:lnTo>
                  <a:pt x="7907782" y="0"/>
                </a:lnTo>
                <a:lnTo>
                  <a:pt x="7907782" y="3134358"/>
                </a:lnTo>
                <a:lnTo>
                  <a:pt x="0" y="3134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8" name="Group 88"/>
          <p:cNvGrpSpPr/>
          <p:nvPr/>
        </p:nvGrpSpPr>
        <p:grpSpPr>
          <a:xfrm>
            <a:off x="-1479271" y="9258300"/>
            <a:ext cx="21246542" cy="1422631"/>
            <a:chOff x="0" y="0"/>
            <a:chExt cx="28328722" cy="1896841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9571216" cy="1896841"/>
            </a:xfrm>
            <a:custGeom>
              <a:avLst/>
              <a:gdLst/>
              <a:ahLst/>
              <a:cxnLst/>
              <a:rect l="l" t="t" r="r" b="b"/>
              <a:pathLst>
                <a:path w="9571216" h="1896841">
                  <a:moveTo>
                    <a:pt x="0" y="0"/>
                  </a:moveTo>
                  <a:lnTo>
                    <a:pt x="9571216" y="0"/>
                  </a:lnTo>
                  <a:lnTo>
                    <a:pt x="9571216" y="1896841"/>
                  </a:lnTo>
                  <a:lnTo>
                    <a:pt x="0" y="189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90"/>
            <p:cNvSpPr/>
            <p:nvPr/>
          </p:nvSpPr>
          <p:spPr>
            <a:xfrm>
              <a:off x="9378753" y="0"/>
              <a:ext cx="9571216" cy="1896841"/>
            </a:xfrm>
            <a:custGeom>
              <a:avLst/>
              <a:gdLst/>
              <a:ahLst/>
              <a:cxnLst/>
              <a:rect l="l" t="t" r="r" b="b"/>
              <a:pathLst>
                <a:path w="9571216" h="1896841">
                  <a:moveTo>
                    <a:pt x="0" y="0"/>
                  </a:moveTo>
                  <a:lnTo>
                    <a:pt x="9571216" y="0"/>
                  </a:lnTo>
                  <a:lnTo>
                    <a:pt x="9571216" y="1896841"/>
                  </a:lnTo>
                  <a:lnTo>
                    <a:pt x="0" y="189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1" name="Freeform 91"/>
            <p:cNvSpPr/>
            <p:nvPr/>
          </p:nvSpPr>
          <p:spPr>
            <a:xfrm>
              <a:off x="18757507" y="0"/>
              <a:ext cx="9571216" cy="1896841"/>
            </a:xfrm>
            <a:custGeom>
              <a:avLst/>
              <a:gdLst/>
              <a:ahLst/>
              <a:cxnLst/>
              <a:rect l="l" t="t" r="r" b="b"/>
              <a:pathLst>
                <a:path w="9571216" h="1896841">
                  <a:moveTo>
                    <a:pt x="0" y="0"/>
                  </a:moveTo>
                  <a:lnTo>
                    <a:pt x="9571215" y="0"/>
                  </a:lnTo>
                  <a:lnTo>
                    <a:pt x="9571215" y="1896841"/>
                  </a:lnTo>
                  <a:lnTo>
                    <a:pt x="0" y="189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2" name="Freeform 92"/>
          <p:cNvSpPr/>
          <p:nvPr/>
        </p:nvSpPr>
        <p:spPr>
          <a:xfrm rot="4989667">
            <a:off x="11956850" y="4391909"/>
            <a:ext cx="3655716" cy="5671399"/>
          </a:xfrm>
          <a:custGeom>
            <a:avLst/>
            <a:gdLst/>
            <a:ahLst/>
            <a:cxnLst/>
            <a:rect l="l" t="t" r="r" b="b"/>
            <a:pathLst>
              <a:path w="3655716" h="5671399">
                <a:moveTo>
                  <a:pt x="0" y="0"/>
                </a:moveTo>
                <a:lnTo>
                  <a:pt x="3655716" y="0"/>
                </a:lnTo>
                <a:lnTo>
                  <a:pt x="3655716" y="5671398"/>
                </a:lnTo>
                <a:lnTo>
                  <a:pt x="0" y="56713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3" name="Freeform 93"/>
          <p:cNvSpPr/>
          <p:nvPr/>
        </p:nvSpPr>
        <p:spPr>
          <a:xfrm rot="641022">
            <a:off x="8004484" y="5533673"/>
            <a:ext cx="3077205" cy="811263"/>
          </a:xfrm>
          <a:custGeom>
            <a:avLst/>
            <a:gdLst/>
            <a:ahLst/>
            <a:cxnLst/>
            <a:rect l="l" t="t" r="r" b="b"/>
            <a:pathLst>
              <a:path w="3077205" h="811263">
                <a:moveTo>
                  <a:pt x="0" y="0"/>
                </a:moveTo>
                <a:lnTo>
                  <a:pt x="3077205" y="0"/>
                </a:lnTo>
                <a:lnTo>
                  <a:pt x="3077205" y="811263"/>
                </a:lnTo>
                <a:lnTo>
                  <a:pt x="0" y="811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4" name="Freeform 94"/>
          <p:cNvSpPr/>
          <p:nvPr/>
        </p:nvSpPr>
        <p:spPr>
          <a:xfrm>
            <a:off x="5563833" y="1070196"/>
            <a:ext cx="802682" cy="879433"/>
          </a:xfrm>
          <a:custGeom>
            <a:avLst/>
            <a:gdLst/>
            <a:ahLst/>
            <a:cxnLst/>
            <a:rect l="l" t="t" r="r" b="b"/>
            <a:pathLst>
              <a:path w="802682" h="879433">
                <a:moveTo>
                  <a:pt x="0" y="0"/>
                </a:moveTo>
                <a:lnTo>
                  <a:pt x="802682" y="0"/>
                </a:lnTo>
                <a:lnTo>
                  <a:pt x="802682" y="879433"/>
                </a:lnTo>
                <a:lnTo>
                  <a:pt x="0" y="8794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5" name="Freeform 95"/>
          <p:cNvSpPr/>
          <p:nvPr/>
        </p:nvSpPr>
        <p:spPr>
          <a:xfrm flipH="1">
            <a:off x="11944978" y="1078125"/>
            <a:ext cx="802682" cy="879433"/>
          </a:xfrm>
          <a:custGeom>
            <a:avLst/>
            <a:gdLst/>
            <a:ahLst/>
            <a:cxnLst/>
            <a:rect l="l" t="t" r="r" b="b"/>
            <a:pathLst>
              <a:path w="802682" h="879433">
                <a:moveTo>
                  <a:pt x="802683" y="0"/>
                </a:moveTo>
                <a:lnTo>
                  <a:pt x="0" y="0"/>
                </a:lnTo>
                <a:lnTo>
                  <a:pt x="0" y="879433"/>
                </a:lnTo>
                <a:lnTo>
                  <a:pt x="802683" y="879433"/>
                </a:lnTo>
                <a:lnTo>
                  <a:pt x="80268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6" name="Freeform 96"/>
          <p:cNvSpPr/>
          <p:nvPr/>
        </p:nvSpPr>
        <p:spPr>
          <a:xfrm>
            <a:off x="15638128" y="9525819"/>
            <a:ext cx="1621172" cy="443796"/>
          </a:xfrm>
          <a:custGeom>
            <a:avLst/>
            <a:gdLst/>
            <a:ahLst/>
            <a:cxnLst/>
            <a:rect l="l" t="t" r="r" b="b"/>
            <a:pathLst>
              <a:path w="1621172" h="443796">
                <a:moveTo>
                  <a:pt x="0" y="0"/>
                </a:moveTo>
                <a:lnTo>
                  <a:pt x="1621172" y="0"/>
                </a:lnTo>
                <a:lnTo>
                  <a:pt x="1621172" y="443796"/>
                </a:lnTo>
                <a:lnTo>
                  <a:pt x="0" y="4437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7" name="AutoShape 97"/>
          <p:cNvSpPr/>
          <p:nvPr/>
        </p:nvSpPr>
        <p:spPr>
          <a:xfrm>
            <a:off x="1717625" y="4770287"/>
            <a:ext cx="14852750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98" name="Freeform 98"/>
          <p:cNvSpPr/>
          <p:nvPr/>
        </p:nvSpPr>
        <p:spPr>
          <a:xfrm>
            <a:off x="-179789" y="6236958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99" name="TextBox 99"/>
          <p:cNvSpPr txBox="1"/>
          <p:nvPr/>
        </p:nvSpPr>
        <p:spPr>
          <a:xfrm>
            <a:off x="3181593" y="6116488"/>
            <a:ext cx="6776982" cy="13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1"/>
              </a:lnSpc>
              <a:spcBef>
                <a:spcPct val="0"/>
              </a:spcBef>
            </a:pPr>
            <a:r>
              <a:rPr lang="en-US" sz="3900">
                <a:solidFill>
                  <a:srgbClr val="2B4743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Aman and Lona </a:t>
            </a:r>
            <a:r>
              <a:rPr lang="en-US" sz="3900" u="sng">
                <a:solidFill>
                  <a:srgbClr val="2B4743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walk</a:t>
            </a:r>
            <a:r>
              <a:rPr lang="en-US" sz="3900">
                <a:solidFill>
                  <a:srgbClr val="2B4743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 to college everyday.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6669093" y="914400"/>
            <a:ext cx="4949813" cy="108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0"/>
              </a:lnSpc>
              <a:spcBef>
                <a:spcPct val="0"/>
              </a:spcBef>
            </a:pPr>
            <a:r>
              <a:rPr lang="en-US" sz="6422">
                <a:solidFill>
                  <a:srgbClr val="605D5D"/>
                </a:solidFill>
                <a:latin typeface="Dreaming Outloud Script"/>
                <a:ea typeface="Dreaming Outloud Script"/>
                <a:cs typeface="Dreaming Outloud Script"/>
                <a:sym typeface="Dreaming Outloud Script"/>
              </a:rPr>
              <a:t>Basic Rule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028700" y="2785521"/>
            <a:ext cx="16230600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2B4743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Compound subjects that consist of more than 2 subject joined by “and”, take a plural verb. </a:t>
            </a:r>
          </a:p>
        </p:txBody>
      </p:sp>
      <p:sp>
        <p:nvSpPr>
          <p:cNvPr id="102" name="TextBox 102"/>
          <p:cNvSpPr txBox="1"/>
          <p:nvPr/>
        </p:nvSpPr>
        <p:spPr>
          <a:xfrm rot="653900">
            <a:off x="11186101" y="6268396"/>
            <a:ext cx="5101864" cy="2187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142" dirty="0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The subjects of the sentence are “</a:t>
            </a:r>
            <a:r>
              <a:rPr lang="en-US" sz="3142" dirty="0" err="1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Aman</a:t>
            </a:r>
            <a:r>
              <a:rPr lang="en-US" sz="3142" dirty="0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” and “Lona” joined by and thus the verb is plural.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2978024" y="5129723"/>
            <a:ext cx="6776982" cy="6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1"/>
              </a:lnSpc>
              <a:spcBef>
                <a:spcPct val="0"/>
              </a:spcBef>
            </a:pPr>
            <a:r>
              <a:rPr lang="en-US" sz="3900">
                <a:solidFill>
                  <a:srgbClr val="605D5D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For example: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3820" y="809225"/>
            <a:ext cx="17094213" cy="2581675"/>
            <a:chOff x="0" y="0"/>
            <a:chExt cx="4502180" cy="6799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2179" cy="679947"/>
            </a:xfrm>
            <a:custGeom>
              <a:avLst/>
              <a:gdLst/>
              <a:ahLst/>
              <a:cxnLst/>
              <a:rect l="l" t="t" r="r" b="b"/>
              <a:pathLst>
                <a:path w="4502179" h="679947">
                  <a:moveTo>
                    <a:pt x="23098" y="0"/>
                  </a:moveTo>
                  <a:lnTo>
                    <a:pt x="4479082" y="0"/>
                  </a:lnTo>
                  <a:cubicBezTo>
                    <a:pt x="4485208" y="0"/>
                    <a:pt x="4491082" y="2434"/>
                    <a:pt x="4495414" y="6765"/>
                  </a:cubicBezTo>
                  <a:cubicBezTo>
                    <a:pt x="4499746" y="11097"/>
                    <a:pt x="4502179" y="16972"/>
                    <a:pt x="4502179" y="23098"/>
                  </a:cubicBezTo>
                  <a:lnTo>
                    <a:pt x="4502179" y="656850"/>
                  </a:lnTo>
                  <a:cubicBezTo>
                    <a:pt x="4502179" y="669606"/>
                    <a:pt x="4491838" y="679947"/>
                    <a:pt x="4479082" y="679947"/>
                  </a:cubicBezTo>
                  <a:lnTo>
                    <a:pt x="23098" y="679947"/>
                  </a:lnTo>
                  <a:cubicBezTo>
                    <a:pt x="10341" y="679947"/>
                    <a:pt x="0" y="669606"/>
                    <a:pt x="0" y="656850"/>
                  </a:cubicBezTo>
                  <a:lnTo>
                    <a:pt x="0" y="23098"/>
                  </a:lnTo>
                  <a:cubicBezTo>
                    <a:pt x="0" y="10341"/>
                    <a:pt x="10341" y="0"/>
                    <a:pt x="23098" y="0"/>
                  </a:cubicBezTo>
                  <a:close/>
                </a:path>
              </a:pathLst>
            </a:custGeom>
            <a:solidFill>
              <a:srgbClr val="FFFFFF">
                <a:alpha val="5098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02180" cy="718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87704" y="2163593"/>
            <a:ext cx="4658910" cy="902140"/>
            <a:chOff x="0" y="0"/>
            <a:chExt cx="1227038" cy="2376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7038" cy="237601"/>
            </a:xfrm>
            <a:custGeom>
              <a:avLst/>
              <a:gdLst/>
              <a:ahLst/>
              <a:cxnLst/>
              <a:rect l="l" t="t" r="r" b="b"/>
              <a:pathLst>
                <a:path w="1227038" h="237601">
                  <a:moveTo>
                    <a:pt x="84749" y="0"/>
                  </a:moveTo>
                  <a:lnTo>
                    <a:pt x="1142289" y="0"/>
                  </a:lnTo>
                  <a:cubicBezTo>
                    <a:pt x="1189095" y="0"/>
                    <a:pt x="1227038" y="37943"/>
                    <a:pt x="1227038" y="84749"/>
                  </a:cubicBezTo>
                  <a:lnTo>
                    <a:pt x="1227038" y="152852"/>
                  </a:lnTo>
                  <a:cubicBezTo>
                    <a:pt x="1227038" y="175329"/>
                    <a:pt x="1218109" y="196885"/>
                    <a:pt x="1202216" y="212778"/>
                  </a:cubicBezTo>
                  <a:cubicBezTo>
                    <a:pt x="1186322" y="228672"/>
                    <a:pt x="1164766" y="237601"/>
                    <a:pt x="1142289" y="237601"/>
                  </a:cubicBezTo>
                  <a:lnTo>
                    <a:pt x="84749" y="237601"/>
                  </a:lnTo>
                  <a:cubicBezTo>
                    <a:pt x="37943" y="237601"/>
                    <a:pt x="0" y="199657"/>
                    <a:pt x="0" y="152852"/>
                  </a:cubicBezTo>
                  <a:lnTo>
                    <a:pt x="0" y="84749"/>
                  </a:lnTo>
                  <a:cubicBezTo>
                    <a:pt x="0" y="37943"/>
                    <a:pt x="37943" y="0"/>
                    <a:pt x="847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27038" cy="275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6893" y="3852663"/>
            <a:ext cx="17094213" cy="5405637"/>
            <a:chOff x="0" y="0"/>
            <a:chExt cx="4502180" cy="14237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2179" cy="1423707"/>
            </a:xfrm>
            <a:custGeom>
              <a:avLst/>
              <a:gdLst/>
              <a:ahLst/>
              <a:cxnLst/>
              <a:rect l="l" t="t" r="r" b="b"/>
              <a:pathLst>
                <a:path w="4502179" h="1423707">
                  <a:moveTo>
                    <a:pt x="23098" y="0"/>
                  </a:moveTo>
                  <a:lnTo>
                    <a:pt x="4479082" y="0"/>
                  </a:lnTo>
                  <a:cubicBezTo>
                    <a:pt x="4485208" y="0"/>
                    <a:pt x="4491082" y="2434"/>
                    <a:pt x="4495414" y="6765"/>
                  </a:cubicBezTo>
                  <a:cubicBezTo>
                    <a:pt x="4499746" y="11097"/>
                    <a:pt x="4502179" y="16972"/>
                    <a:pt x="4502179" y="23098"/>
                  </a:cubicBezTo>
                  <a:lnTo>
                    <a:pt x="4502179" y="1400609"/>
                  </a:lnTo>
                  <a:cubicBezTo>
                    <a:pt x="4502179" y="1413366"/>
                    <a:pt x="4491838" y="1423707"/>
                    <a:pt x="4479082" y="1423707"/>
                  </a:cubicBezTo>
                  <a:lnTo>
                    <a:pt x="23098" y="1423707"/>
                  </a:lnTo>
                  <a:cubicBezTo>
                    <a:pt x="16972" y="1423707"/>
                    <a:pt x="11097" y="1421274"/>
                    <a:pt x="6765" y="1416942"/>
                  </a:cubicBezTo>
                  <a:cubicBezTo>
                    <a:pt x="2434" y="1412610"/>
                    <a:pt x="0" y="1406735"/>
                    <a:pt x="0" y="1400609"/>
                  </a:cubicBezTo>
                  <a:lnTo>
                    <a:pt x="0" y="23098"/>
                  </a:lnTo>
                  <a:cubicBezTo>
                    <a:pt x="0" y="10341"/>
                    <a:pt x="10341" y="0"/>
                    <a:pt x="23098" y="0"/>
                  </a:cubicBezTo>
                  <a:close/>
                </a:path>
              </a:pathLst>
            </a:custGeom>
            <a:solidFill>
              <a:srgbClr val="FFFFFF">
                <a:alpha val="5098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502180" cy="1461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608465" y="4334740"/>
            <a:ext cx="4679722" cy="4441482"/>
          </a:xfrm>
          <a:custGeom>
            <a:avLst/>
            <a:gdLst/>
            <a:ahLst/>
            <a:cxnLst/>
            <a:rect l="l" t="t" r="r" b="b"/>
            <a:pathLst>
              <a:path w="4679722" h="4441482">
                <a:moveTo>
                  <a:pt x="0" y="0"/>
                </a:moveTo>
                <a:lnTo>
                  <a:pt x="4679722" y="0"/>
                </a:lnTo>
                <a:lnTo>
                  <a:pt x="4679722" y="4441482"/>
                </a:lnTo>
                <a:lnTo>
                  <a:pt x="0" y="4441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641631" y="6555481"/>
            <a:ext cx="1866077" cy="1177325"/>
          </a:xfrm>
          <a:custGeom>
            <a:avLst/>
            <a:gdLst/>
            <a:ahLst/>
            <a:cxnLst/>
            <a:rect l="l" t="t" r="r" b="b"/>
            <a:pathLst>
              <a:path w="1866077" h="1177325">
                <a:moveTo>
                  <a:pt x="0" y="0"/>
                </a:moveTo>
                <a:lnTo>
                  <a:pt x="1866077" y="0"/>
                </a:lnTo>
                <a:lnTo>
                  <a:pt x="1866077" y="1177325"/>
                </a:lnTo>
                <a:lnTo>
                  <a:pt x="0" y="1177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49406" y="1047750"/>
            <a:ext cx="6770720" cy="100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7"/>
              </a:lnSpc>
            </a:pPr>
            <a:r>
              <a:rPr lang="en-US" sz="6765">
                <a:solidFill>
                  <a:srgbClr val="2B4743"/>
                </a:solidFill>
                <a:latin typeface="Gagalin"/>
                <a:ea typeface="Gagalin"/>
                <a:cs typeface="Gagalin"/>
                <a:sym typeface="Gagalin"/>
              </a:rPr>
              <a:t>Rule Breaker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5650" y="1920236"/>
            <a:ext cx="6394154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12"/>
              </a:lnSpc>
            </a:pPr>
            <a:r>
              <a:rPr lang="en-US" sz="6651" spc="-133" dirty="0">
                <a:solidFill>
                  <a:srgbClr val="2B4743"/>
                </a:solidFill>
                <a:latin typeface="Caveat Bold"/>
                <a:ea typeface="Caveat Bold"/>
                <a:cs typeface="Caveat Bold"/>
                <a:sym typeface="Caveat Bold"/>
              </a:rPr>
              <a:t>Singular ( I and You)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80737" y="2244823"/>
            <a:ext cx="4066580" cy="66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23"/>
              </a:lnSpc>
            </a:pPr>
            <a:r>
              <a:rPr lang="en-US" sz="3874" spc="96">
                <a:solidFill>
                  <a:srgbClr val="2B47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do not add an 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75496" y="5576430"/>
            <a:ext cx="3356327" cy="1862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5"/>
              </a:lnSpc>
            </a:pPr>
            <a:r>
              <a:rPr lang="en-US" sz="5404" spc="135">
                <a:solidFill>
                  <a:srgbClr val="2B47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I go to </a:t>
            </a:r>
            <a:r>
              <a:rPr lang="en-US" sz="5404" u="sng" spc="135">
                <a:solidFill>
                  <a:srgbClr val="2B47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sleep</a:t>
            </a:r>
            <a:r>
              <a:rPr lang="en-US" sz="5404" spc="135">
                <a:solidFill>
                  <a:srgbClr val="2B47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64829" y="5576430"/>
            <a:ext cx="3356327" cy="1862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5"/>
              </a:lnSpc>
            </a:pPr>
            <a:r>
              <a:rPr lang="en-US" sz="5404" spc="135">
                <a:solidFill>
                  <a:srgbClr val="2B47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You go to </a:t>
            </a:r>
            <a:r>
              <a:rPr lang="en-US" sz="5404" u="sng" spc="135">
                <a:solidFill>
                  <a:srgbClr val="2B47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sleep</a:t>
            </a:r>
            <a:r>
              <a:rPr lang="en-US" sz="5404" spc="135">
                <a:solidFill>
                  <a:srgbClr val="2B47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.</a:t>
            </a:r>
          </a:p>
        </p:txBody>
      </p:sp>
      <p:sp>
        <p:nvSpPr>
          <p:cNvPr id="18" name="Freeform 18"/>
          <p:cNvSpPr/>
          <p:nvPr/>
        </p:nvSpPr>
        <p:spPr>
          <a:xfrm>
            <a:off x="16116458" y="197176"/>
            <a:ext cx="1889475" cy="1856410"/>
          </a:xfrm>
          <a:custGeom>
            <a:avLst/>
            <a:gdLst/>
            <a:ahLst/>
            <a:cxnLst/>
            <a:rect l="l" t="t" r="r" b="b"/>
            <a:pathLst>
              <a:path w="1889475" h="1856410">
                <a:moveTo>
                  <a:pt x="0" y="0"/>
                </a:moveTo>
                <a:lnTo>
                  <a:pt x="1889475" y="0"/>
                </a:lnTo>
                <a:lnTo>
                  <a:pt x="1889475" y="1856410"/>
                </a:lnTo>
                <a:lnTo>
                  <a:pt x="0" y="1856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1639268" y="-2438244"/>
            <a:ext cx="3278535" cy="3563625"/>
          </a:xfrm>
          <a:custGeom>
            <a:avLst/>
            <a:gdLst/>
            <a:ahLst/>
            <a:cxnLst/>
            <a:rect l="l" t="t" r="r" b="b"/>
            <a:pathLst>
              <a:path w="3278535" h="3563625">
                <a:moveTo>
                  <a:pt x="0" y="0"/>
                </a:moveTo>
                <a:lnTo>
                  <a:pt x="3278536" y="0"/>
                </a:lnTo>
                <a:lnTo>
                  <a:pt x="3278536" y="3563625"/>
                </a:lnTo>
                <a:lnTo>
                  <a:pt x="0" y="3563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800000">
            <a:off x="-484748" y="8887176"/>
            <a:ext cx="6016572" cy="947610"/>
          </a:xfrm>
          <a:custGeom>
            <a:avLst/>
            <a:gdLst/>
            <a:ahLst/>
            <a:cxnLst/>
            <a:rect l="l" t="t" r="r" b="b"/>
            <a:pathLst>
              <a:path w="6016572" h="947610">
                <a:moveTo>
                  <a:pt x="0" y="0"/>
                </a:moveTo>
                <a:lnTo>
                  <a:pt x="6016572" y="0"/>
                </a:lnTo>
                <a:lnTo>
                  <a:pt x="6016572" y="947610"/>
                </a:lnTo>
                <a:lnTo>
                  <a:pt x="0" y="9476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" y="-232141"/>
            <a:ext cx="18288143" cy="10751281"/>
            <a:chOff x="0" y="0"/>
            <a:chExt cx="24384191" cy="14335042"/>
          </a:xfrm>
        </p:grpSpPr>
        <p:sp>
          <p:nvSpPr>
            <p:cNvPr id="3" name="Freeform 3"/>
            <p:cNvSpPr/>
            <p:nvPr/>
          </p:nvSpPr>
          <p:spPr>
            <a:xfrm>
              <a:off x="64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0" y="0"/>
                  </a:lnTo>
                  <a:lnTo>
                    <a:pt x="2250310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2024407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030356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605469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05898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0083333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089282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14113625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6079117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18103460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010940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133753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10800000">
              <a:off x="22133753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10800000" flipH="1">
              <a:off x="20109409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10800000" flipH="1">
              <a:off x="16079117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10800000">
              <a:off x="14126325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0800000" flipH="1">
              <a:off x="12101982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10800000">
              <a:off x="10083074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10800000" flipH="1">
              <a:off x="8058730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10800000">
              <a:off x="6054699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-10800000" flipH="1">
              <a:off x="4030356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-10800000">
              <a:off x="2024407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10800000" flipH="1">
              <a:off x="64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0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0" y="2250311"/>
                  </a:lnTo>
                  <a:lnTo>
                    <a:pt x="225031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27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flipH="1">
              <a:off x="2024471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4030419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flipH="1">
              <a:off x="6054763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8059053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 flipH="1">
              <a:off x="18103524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20109472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flipH="1">
              <a:off x="22133816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-10800000">
              <a:off x="22133689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 rot="-10800000" flipH="1">
              <a:off x="20109345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 rot="-10800000">
              <a:off x="10083397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10800000" flipH="1">
              <a:off x="8072908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10800000">
              <a:off x="6054636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0800000" flipH="1">
              <a:off x="4030292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-10800000">
              <a:off x="2024344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-10800000" flipH="1">
              <a:off x="0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64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0" y="0"/>
                  </a:lnTo>
                  <a:lnTo>
                    <a:pt x="2250310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flipH="1">
              <a:off x="202440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4030356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flipH="1">
              <a:off x="605469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 flipH="1">
              <a:off x="18103460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>
              <a:off x="2010940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 flipH="1">
              <a:off x="22133753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8072908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 flipH="1">
              <a:off x="1008339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12089345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 flipH="1">
              <a:off x="14113689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16079180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 rot="-10800000" flipH="1">
              <a:off x="16079053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 rot="-10800000">
              <a:off x="14113689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 rot="-10800000" flipH="1">
              <a:off x="12101982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7" name="Freeform 57"/>
            <p:cNvSpPr/>
            <p:nvPr/>
          </p:nvSpPr>
          <p:spPr>
            <a:xfrm>
              <a:off x="12101982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 flipH="1">
              <a:off x="1411368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1606615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-10800000">
              <a:off x="18103460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 rot="-10800000">
              <a:off x="18103397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 flipH="1">
              <a:off x="10083397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rot="-10800000">
              <a:off x="22133816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 rot="-10800000" flipH="1">
              <a:off x="20109472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 rot="-10800000">
              <a:off x="10083397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 rot="-10800000" flipH="1">
              <a:off x="8072908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 rot="-10800000">
              <a:off x="6054636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 rot="-10800000" flipH="1">
              <a:off x="4030419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9" name="Freeform 69"/>
            <p:cNvSpPr/>
            <p:nvPr/>
          </p:nvSpPr>
          <p:spPr>
            <a:xfrm rot="-10800000">
              <a:off x="2024471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0" name="Freeform 70"/>
            <p:cNvSpPr/>
            <p:nvPr/>
          </p:nvSpPr>
          <p:spPr>
            <a:xfrm rot="-10800000" flipH="1">
              <a:off x="127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1" name="Freeform 71"/>
            <p:cNvSpPr/>
            <p:nvPr/>
          </p:nvSpPr>
          <p:spPr>
            <a:xfrm>
              <a:off x="191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2" name="Freeform 72"/>
            <p:cNvSpPr/>
            <p:nvPr/>
          </p:nvSpPr>
          <p:spPr>
            <a:xfrm flipH="1">
              <a:off x="2024534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73"/>
            <p:cNvSpPr/>
            <p:nvPr/>
          </p:nvSpPr>
          <p:spPr>
            <a:xfrm>
              <a:off x="4030483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4" name="Freeform 74"/>
            <p:cNvSpPr/>
            <p:nvPr/>
          </p:nvSpPr>
          <p:spPr>
            <a:xfrm flipH="1">
              <a:off x="6054826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Freeform 75"/>
            <p:cNvSpPr/>
            <p:nvPr/>
          </p:nvSpPr>
          <p:spPr>
            <a:xfrm flipH="1">
              <a:off x="18090501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6" name="Freeform 76"/>
            <p:cNvSpPr/>
            <p:nvPr/>
          </p:nvSpPr>
          <p:spPr>
            <a:xfrm>
              <a:off x="20109536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7" name="Freeform 77"/>
            <p:cNvSpPr/>
            <p:nvPr/>
          </p:nvSpPr>
          <p:spPr>
            <a:xfrm flipH="1">
              <a:off x="22133880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8" name="Freeform 78"/>
            <p:cNvSpPr/>
            <p:nvPr/>
          </p:nvSpPr>
          <p:spPr>
            <a:xfrm>
              <a:off x="8072908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9" name="Freeform 79"/>
            <p:cNvSpPr/>
            <p:nvPr/>
          </p:nvSpPr>
          <p:spPr>
            <a:xfrm flipH="1">
              <a:off x="10083397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0" name="Freeform 80"/>
            <p:cNvSpPr/>
            <p:nvPr/>
          </p:nvSpPr>
          <p:spPr>
            <a:xfrm rot="-10800000" flipH="1">
              <a:off x="16079180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1" name="Freeform 81"/>
            <p:cNvSpPr/>
            <p:nvPr/>
          </p:nvSpPr>
          <p:spPr>
            <a:xfrm rot="-10800000">
              <a:off x="14111708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2" name="Freeform 82"/>
            <p:cNvSpPr/>
            <p:nvPr/>
          </p:nvSpPr>
          <p:spPr>
            <a:xfrm rot="-10800000" flipH="1">
              <a:off x="12101982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3" name="Freeform 83"/>
            <p:cNvSpPr/>
            <p:nvPr/>
          </p:nvSpPr>
          <p:spPr>
            <a:xfrm>
              <a:off x="12089345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4" name="Freeform 84"/>
            <p:cNvSpPr/>
            <p:nvPr/>
          </p:nvSpPr>
          <p:spPr>
            <a:xfrm flipH="1">
              <a:off x="14111708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5" name="Freeform 85"/>
            <p:cNvSpPr/>
            <p:nvPr/>
          </p:nvSpPr>
          <p:spPr>
            <a:xfrm>
              <a:off x="16066157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6" name="Freeform 86"/>
            <p:cNvSpPr/>
            <p:nvPr/>
          </p:nvSpPr>
          <p:spPr>
            <a:xfrm rot="-10800000">
              <a:off x="18103524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7" name="Freeform 87"/>
          <p:cNvSpPr/>
          <p:nvPr/>
        </p:nvSpPr>
        <p:spPr>
          <a:xfrm>
            <a:off x="5190109" y="-873102"/>
            <a:ext cx="7907783" cy="3134357"/>
          </a:xfrm>
          <a:custGeom>
            <a:avLst/>
            <a:gdLst/>
            <a:ahLst/>
            <a:cxnLst/>
            <a:rect l="l" t="t" r="r" b="b"/>
            <a:pathLst>
              <a:path w="7907783" h="3134357">
                <a:moveTo>
                  <a:pt x="0" y="0"/>
                </a:moveTo>
                <a:lnTo>
                  <a:pt x="7907782" y="0"/>
                </a:lnTo>
                <a:lnTo>
                  <a:pt x="7907782" y="3134358"/>
                </a:lnTo>
                <a:lnTo>
                  <a:pt x="0" y="3134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8" name="Group 88"/>
          <p:cNvGrpSpPr/>
          <p:nvPr/>
        </p:nvGrpSpPr>
        <p:grpSpPr>
          <a:xfrm>
            <a:off x="-1479271" y="9258300"/>
            <a:ext cx="21246542" cy="1422631"/>
            <a:chOff x="0" y="0"/>
            <a:chExt cx="28328722" cy="1896841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9571216" cy="1896841"/>
            </a:xfrm>
            <a:custGeom>
              <a:avLst/>
              <a:gdLst/>
              <a:ahLst/>
              <a:cxnLst/>
              <a:rect l="l" t="t" r="r" b="b"/>
              <a:pathLst>
                <a:path w="9571216" h="1896841">
                  <a:moveTo>
                    <a:pt x="0" y="0"/>
                  </a:moveTo>
                  <a:lnTo>
                    <a:pt x="9571216" y="0"/>
                  </a:lnTo>
                  <a:lnTo>
                    <a:pt x="9571216" y="1896841"/>
                  </a:lnTo>
                  <a:lnTo>
                    <a:pt x="0" y="189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90"/>
            <p:cNvSpPr/>
            <p:nvPr/>
          </p:nvSpPr>
          <p:spPr>
            <a:xfrm>
              <a:off x="9378753" y="0"/>
              <a:ext cx="9571216" cy="1896841"/>
            </a:xfrm>
            <a:custGeom>
              <a:avLst/>
              <a:gdLst/>
              <a:ahLst/>
              <a:cxnLst/>
              <a:rect l="l" t="t" r="r" b="b"/>
              <a:pathLst>
                <a:path w="9571216" h="1896841">
                  <a:moveTo>
                    <a:pt x="0" y="0"/>
                  </a:moveTo>
                  <a:lnTo>
                    <a:pt x="9571216" y="0"/>
                  </a:lnTo>
                  <a:lnTo>
                    <a:pt x="9571216" y="1896841"/>
                  </a:lnTo>
                  <a:lnTo>
                    <a:pt x="0" y="189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1" name="Freeform 91"/>
            <p:cNvSpPr/>
            <p:nvPr/>
          </p:nvSpPr>
          <p:spPr>
            <a:xfrm>
              <a:off x="18757507" y="0"/>
              <a:ext cx="9571216" cy="1896841"/>
            </a:xfrm>
            <a:custGeom>
              <a:avLst/>
              <a:gdLst/>
              <a:ahLst/>
              <a:cxnLst/>
              <a:rect l="l" t="t" r="r" b="b"/>
              <a:pathLst>
                <a:path w="9571216" h="1896841">
                  <a:moveTo>
                    <a:pt x="0" y="0"/>
                  </a:moveTo>
                  <a:lnTo>
                    <a:pt x="9571215" y="0"/>
                  </a:lnTo>
                  <a:lnTo>
                    <a:pt x="9571215" y="1896841"/>
                  </a:lnTo>
                  <a:lnTo>
                    <a:pt x="0" y="189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2" name="Freeform 92"/>
          <p:cNvSpPr/>
          <p:nvPr/>
        </p:nvSpPr>
        <p:spPr>
          <a:xfrm rot="4989667">
            <a:off x="11956850" y="4391909"/>
            <a:ext cx="3655716" cy="5671399"/>
          </a:xfrm>
          <a:custGeom>
            <a:avLst/>
            <a:gdLst/>
            <a:ahLst/>
            <a:cxnLst/>
            <a:rect l="l" t="t" r="r" b="b"/>
            <a:pathLst>
              <a:path w="3655716" h="5671399">
                <a:moveTo>
                  <a:pt x="0" y="0"/>
                </a:moveTo>
                <a:lnTo>
                  <a:pt x="3655716" y="0"/>
                </a:lnTo>
                <a:lnTo>
                  <a:pt x="3655716" y="5671398"/>
                </a:lnTo>
                <a:lnTo>
                  <a:pt x="0" y="56713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3" name="Freeform 93"/>
          <p:cNvSpPr/>
          <p:nvPr/>
        </p:nvSpPr>
        <p:spPr>
          <a:xfrm rot="641022">
            <a:off x="8004484" y="5533673"/>
            <a:ext cx="3077205" cy="811263"/>
          </a:xfrm>
          <a:custGeom>
            <a:avLst/>
            <a:gdLst/>
            <a:ahLst/>
            <a:cxnLst/>
            <a:rect l="l" t="t" r="r" b="b"/>
            <a:pathLst>
              <a:path w="3077205" h="811263">
                <a:moveTo>
                  <a:pt x="0" y="0"/>
                </a:moveTo>
                <a:lnTo>
                  <a:pt x="3077205" y="0"/>
                </a:lnTo>
                <a:lnTo>
                  <a:pt x="3077205" y="811263"/>
                </a:lnTo>
                <a:lnTo>
                  <a:pt x="0" y="811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4" name="Freeform 94"/>
          <p:cNvSpPr/>
          <p:nvPr/>
        </p:nvSpPr>
        <p:spPr>
          <a:xfrm>
            <a:off x="5563833" y="1070196"/>
            <a:ext cx="802682" cy="879433"/>
          </a:xfrm>
          <a:custGeom>
            <a:avLst/>
            <a:gdLst/>
            <a:ahLst/>
            <a:cxnLst/>
            <a:rect l="l" t="t" r="r" b="b"/>
            <a:pathLst>
              <a:path w="802682" h="879433">
                <a:moveTo>
                  <a:pt x="0" y="0"/>
                </a:moveTo>
                <a:lnTo>
                  <a:pt x="802682" y="0"/>
                </a:lnTo>
                <a:lnTo>
                  <a:pt x="802682" y="879433"/>
                </a:lnTo>
                <a:lnTo>
                  <a:pt x="0" y="8794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5" name="Freeform 95"/>
          <p:cNvSpPr/>
          <p:nvPr/>
        </p:nvSpPr>
        <p:spPr>
          <a:xfrm flipH="1">
            <a:off x="11944978" y="1078125"/>
            <a:ext cx="802682" cy="879433"/>
          </a:xfrm>
          <a:custGeom>
            <a:avLst/>
            <a:gdLst/>
            <a:ahLst/>
            <a:cxnLst/>
            <a:rect l="l" t="t" r="r" b="b"/>
            <a:pathLst>
              <a:path w="802682" h="879433">
                <a:moveTo>
                  <a:pt x="802683" y="0"/>
                </a:moveTo>
                <a:lnTo>
                  <a:pt x="0" y="0"/>
                </a:lnTo>
                <a:lnTo>
                  <a:pt x="0" y="879433"/>
                </a:lnTo>
                <a:lnTo>
                  <a:pt x="802683" y="879433"/>
                </a:lnTo>
                <a:lnTo>
                  <a:pt x="80268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6" name="Freeform 96"/>
          <p:cNvSpPr/>
          <p:nvPr/>
        </p:nvSpPr>
        <p:spPr>
          <a:xfrm>
            <a:off x="15638128" y="9525819"/>
            <a:ext cx="1621172" cy="443796"/>
          </a:xfrm>
          <a:custGeom>
            <a:avLst/>
            <a:gdLst/>
            <a:ahLst/>
            <a:cxnLst/>
            <a:rect l="l" t="t" r="r" b="b"/>
            <a:pathLst>
              <a:path w="1621172" h="443796">
                <a:moveTo>
                  <a:pt x="0" y="0"/>
                </a:moveTo>
                <a:lnTo>
                  <a:pt x="1621172" y="0"/>
                </a:lnTo>
                <a:lnTo>
                  <a:pt x="1621172" y="443796"/>
                </a:lnTo>
                <a:lnTo>
                  <a:pt x="0" y="4437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7" name="AutoShape 97"/>
          <p:cNvSpPr/>
          <p:nvPr/>
        </p:nvSpPr>
        <p:spPr>
          <a:xfrm>
            <a:off x="1717625" y="4770287"/>
            <a:ext cx="14852750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98" name="TextBox 98"/>
          <p:cNvSpPr txBox="1"/>
          <p:nvPr/>
        </p:nvSpPr>
        <p:spPr>
          <a:xfrm>
            <a:off x="2175342" y="6320886"/>
            <a:ext cx="6776982" cy="13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1"/>
              </a:lnSpc>
              <a:spcBef>
                <a:spcPct val="0"/>
              </a:spcBef>
            </a:pPr>
            <a:r>
              <a:rPr lang="en-US" sz="3900">
                <a:solidFill>
                  <a:srgbClr val="605D5D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The student, as well as the committee members, </a:t>
            </a:r>
            <a:r>
              <a:rPr lang="en-US" sz="3900" u="sng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is</a:t>
            </a:r>
            <a:r>
              <a:rPr lang="en-US" sz="3900">
                <a:solidFill>
                  <a:srgbClr val="000000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 excited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6669093" y="914400"/>
            <a:ext cx="4949813" cy="108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0"/>
              </a:lnSpc>
              <a:spcBef>
                <a:spcPct val="0"/>
              </a:spcBef>
            </a:pPr>
            <a:r>
              <a:rPr lang="en-US" sz="6422">
                <a:solidFill>
                  <a:srgbClr val="605D5D"/>
                </a:solidFill>
                <a:latin typeface="Dreaming Outloud Script"/>
                <a:ea typeface="Dreaming Outloud Script"/>
                <a:cs typeface="Dreaming Outloud Script"/>
                <a:sym typeface="Dreaming Outloud Script"/>
              </a:rPr>
              <a:t>Rule No. 01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028700" y="2795046"/>
            <a:ext cx="16230600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Do not let a phrase between the subject and the verb trick you. The subject is what the verb agrees with, not a noun or pronoun in the phrase.</a:t>
            </a:r>
          </a:p>
        </p:txBody>
      </p:sp>
      <p:sp>
        <p:nvSpPr>
          <p:cNvPr id="101" name="TextBox 101"/>
          <p:cNvSpPr txBox="1"/>
          <p:nvPr/>
        </p:nvSpPr>
        <p:spPr>
          <a:xfrm rot="653900">
            <a:off x="11239501" y="6574714"/>
            <a:ext cx="5101864" cy="163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142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The subject of the sentence is "student" and the verb is "is." Both agree in number.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470112" y="4998887"/>
            <a:ext cx="6776982" cy="6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1"/>
              </a:lnSpc>
              <a:spcBef>
                <a:spcPct val="0"/>
              </a:spcBef>
            </a:pPr>
            <a:r>
              <a:rPr lang="en-US" sz="3900">
                <a:solidFill>
                  <a:srgbClr val="605D5D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for example:</a:t>
            </a:r>
          </a:p>
        </p:txBody>
      </p:sp>
      <p:sp>
        <p:nvSpPr>
          <p:cNvPr id="103" name="Freeform 103"/>
          <p:cNvSpPr/>
          <p:nvPr/>
        </p:nvSpPr>
        <p:spPr>
          <a:xfrm>
            <a:off x="216148" y="7199816"/>
            <a:ext cx="2507927" cy="2769799"/>
          </a:xfrm>
          <a:custGeom>
            <a:avLst/>
            <a:gdLst/>
            <a:ahLst/>
            <a:cxnLst/>
            <a:rect l="l" t="t" r="r" b="b"/>
            <a:pathLst>
              <a:path w="2507927" h="2769799">
                <a:moveTo>
                  <a:pt x="0" y="0"/>
                </a:moveTo>
                <a:lnTo>
                  <a:pt x="2507927" y="0"/>
                </a:lnTo>
                <a:lnTo>
                  <a:pt x="2507927" y="2769799"/>
                </a:lnTo>
                <a:lnTo>
                  <a:pt x="0" y="27697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" y="-232141"/>
            <a:ext cx="18288143" cy="10751281"/>
            <a:chOff x="0" y="0"/>
            <a:chExt cx="24384191" cy="14335042"/>
          </a:xfrm>
        </p:grpSpPr>
        <p:sp>
          <p:nvSpPr>
            <p:cNvPr id="3" name="Freeform 3"/>
            <p:cNvSpPr/>
            <p:nvPr/>
          </p:nvSpPr>
          <p:spPr>
            <a:xfrm>
              <a:off x="64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0" y="0"/>
                  </a:lnTo>
                  <a:lnTo>
                    <a:pt x="2250310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2024407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030356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605469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05898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0083333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089282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14113625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6079117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18103460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010940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133753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10800000">
              <a:off x="22133753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10800000" flipH="1">
              <a:off x="20109409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10800000" flipH="1">
              <a:off x="16079117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10800000">
              <a:off x="14126325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0800000" flipH="1">
              <a:off x="12101982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10800000">
              <a:off x="10083074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10800000" flipH="1">
              <a:off x="8058730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10800000">
              <a:off x="6054699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-10800000" flipH="1">
              <a:off x="4030356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-10800000">
              <a:off x="2024407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10800000" flipH="1">
              <a:off x="64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0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0" y="2250311"/>
                  </a:lnTo>
                  <a:lnTo>
                    <a:pt x="225031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27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flipH="1">
              <a:off x="2024471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4030419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flipH="1">
              <a:off x="6054763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8059053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 flipH="1">
              <a:off x="18103524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20109472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flipH="1">
              <a:off x="22133816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-10800000">
              <a:off x="22133689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 rot="-10800000" flipH="1">
              <a:off x="20109345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 rot="-10800000">
              <a:off x="10083397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10800000" flipH="1">
              <a:off x="8072908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10800000">
              <a:off x="6054636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0800000" flipH="1">
              <a:off x="4030292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-10800000">
              <a:off x="2024344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-10800000" flipH="1">
              <a:off x="0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64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0" y="0"/>
                  </a:lnTo>
                  <a:lnTo>
                    <a:pt x="2250310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flipH="1">
              <a:off x="202440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4030356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flipH="1">
              <a:off x="605469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 flipH="1">
              <a:off x="18103460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>
              <a:off x="2010940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 flipH="1">
              <a:off x="22133753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8072908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 flipH="1">
              <a:off x="1008339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12089345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 flipH="1">
              <a:off x="14113689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16079180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 rot="-10800000" flipH="1">
              <a:off x="16079053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 rot="-10800000">
              <a:off x="14113689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 rot="-10800000" flipH="1">
              <a:off x="12101982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7" name="Freeform 57"/>
            <p:cNvSpPr/>
            <p:nvPr/>
          </p:nvSpPr>
          <p:spPr>
            <a:xfrm>
              <a:off x="12101982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 flipH="1">
              <a:off x="1411368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1606615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-10800000">
              <a:off x="18103460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 rot="-10800000">
              <a:off x="18103397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 flipH="1">
              <a:off x="10083397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rot="-10800000">
              <a:off x="22133816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 rot="-10800000" flipH="1">
              <a:off x="20109472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 rot="-10800000">
              <a:off x="10083397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 rot="-10800000" flipH="1">
              <a:off x="8072908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 rot="-10800000">
              <a:off x="6054636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 rot="-10800000" flipH="1">
              <a:off x="4030419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9" name="Freeform 69"/>
            <p:cNvSpPr/>
            <p:nvPr/>
          </p:nvSpPr>
          <p:spPr>
            <a:xfrm rot="-10800000">
              <a:off x="2024471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0" name="Freeform 70"/>
            <p:cNvSpPr/>
            <p:nvPr/>
          </p:nvSpPr>
          <p:spPr>
            <a:xfrm rot="-10800000" flipH="1">
              <a:off x="127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1" name="Freeform 71"/>
            <p:cNvSpPr/>
            <p:nvPr/>
          </p:nvSpPr>
          <p:spPr>
            <a:xfrm>
              <a:off x="191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2" name="Freeform 72"/>
            <p:cNvSpPr/>
            <p:nvPr/>
          </p:nvSpPr>
          <p:spPr>
            <a:xfrm flipH="1">
              <a:off x="2024534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73"/>
            <p:cNvSpPr/>
            <p:nvPr/>
          </p:nvSpPr>
          <p:spPr>
            <a:xfrm>
              <a:off x="4030483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4" name="Freeform 74"/>
            <p:cNvSpPr/>
            <p:nvPr/>
          </p:nvSpPr>
          <p:spPr>
            <a:xfrm flipH="1">
              <a:off x="6054826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Freeform 75"/>
            <p:cNvSpPr/>
            <p:nvPr/>
          </p:nvSpPr>
          <p:spPr>
            <a:xfrm flipH="1">
              <a:off x="18090501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6" name="Freeform 76"/>
            <p:cNvSpPr/>
            <p:nvPr/>
          </p:nvSpPr>
          <p:spPr>
            <a:xfrm>
              <a:off x="20109536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7" name="Freeform 77"/>
            <p:cNvSpPr/>
            <p:nvPr/>
          </p:nvSpPr>
          <p:spPr>
            <a:xfrm flipH="1">
              <a:off x="22133880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8" name="Freeform 78"/>
            <p:cNvSpPr/>
            <p:nvPr/>
          </p:nvSpPr>
          <p:spPr>
            <a:xfrm>
              <a:off x="8072908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9" name="Freeform 79"/>
            <p:cNvSpPr/>
            <p:nvPr/>
          </p:nvSpPr>
          <p:spPr>
            <a:xfrm flipH="1">
              <a:off x="10083397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0" name="Freeform 80"/>
            <p:cNvSpPr/>
            <p:nvPr/>
          </p:nvSpPr>
          <p:spPr>
            <a:xfrm rot="-10800000" flipH="1">
              <a:off x="16079180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1" name="Freeform 81"/>
            <p:cNvSpPr/>
            <p:nvPr/>
          </p:nvSpPr>
          <p:spPr>
            <a:xfrm rot="-10800000">
              <a:off x="14111708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2" name="Freeform 82"/>
            <p:cNvSpPr/>
            <p:nvPr/>
          </p:nvSpPr>
          <p:spPr>
            <a:xfrm rot="-10800000" flipH="1">
              <a:off x="12101982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3" name="Freeform 83"/>
            <p:cNvSpPr/>
            <p:nvPr/>
          </p:nvSpPr>
          <p:spPr>
            <a:xfrm>
              <a:off x="12089345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4" name="Freeform 84"/>
            <p:cNvSpPr/>
            <p:nvPr/>
          </p:nvSpPr>
          <p:spPr>
            <a:xfrm flipH="1">
              <a:off x="14111708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5" name="Freeform 85"/>
            <p:cNvSpPr/>
            <p:nvPr/>
          </p:nvSpPr>
          <p:spPr>
            <a:xfrm>
              <a:off x="16066157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6" name="Freeform 86"/>
            <p:cNvSpPr/>
            <p:nvPr/>
          </p:nvSpPr>
          <p:spPr>
            <a:xfrm rot="-10800000">
              <a:off x="18103524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7" name="Freeform 87"/>
          <p:cNvSpPr/>
          <p:nvPr/>
        </p:nvSpPr>
        <p:spPr>
          <a:xfrm>
            <a:off x="1360062" y="-125030"/>
            <a:ext cx="7452575" cy="10537060"/>
          </a:xfrm>
          <a:custGeom>
            <a:avLst/>
            <a:gdLst/>
            <a:ahLst/>
            <a:cxnLst/>
            <a:rect l="l" t="t" r="r" b="b"/>
            <a:pathLst>
              <a:path w="7452575" h="10537060">
                <a:moveTo>
                  <a:pt x="0" y="0"/>
                </a:moveTo>
                <a:lnTo>
                  <a:pt x="7452576" y="0"/>
                </a:lnTo>
                <a:lnTo>
                  <a:pt x="7452576" y="10537060"/>
                </a:lnTo>
                <a:lnTo>
                  <a:pt x="0" y="10537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8" name="Freeform 88"/>
          <p:cNvSpPr/>
          <p:nvPr/>
        </p:nvSpPr>
        <p:spPr>
          <a:xfrm>
            <a:off x="2611443" y="1204558"/>
            <a:ext cx="7315200" cy="1449740"/>
          </a:xfrm>
          <a:custGeom>
            <a:avLst/>
            <a:gdLst/>
            <a:ahLst/>
            <a:cxnLst/>
            <a:rect l="l" t="t" r="r" b="b"/>
            <a:pathLst>
              <a:path w="7315200" h="1449740">
                <a:moveTo>
                  <a:pt x="0" y="0"/>
                </a:moveTo>
                <a:lnTo>
                  <a:pt x="7315200" y="0"/>
                </a:lnTo>
                <a:lnTo>
                  <a:pt x="7315200" y="1449740"/>
                </a:lnTo>
                <a:lnTo>
                  <a:pt x="0" y="1449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9" name="TextBox 89"/>
          <p:cNvSpPr txBox="1"/>
          <p:nvPr/>
        </p:nvSpPr>
        <p:spPr>
          <a:xfrm>
            <a:off x="2611443" y="1329951"/>
            <a:ext cx="4949813" cy="108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0"/>
              </a:lnSpc>
              <a:spcBef>
                <a:spcPct val="0"/>
              </a:spcBef>
            </a:pPr>
            <a:r>
              <a:rPr lang="en-US" sz="6422">
                <a:solidFill>
                  <a:srgbClr val="605D5D"/>
                </a:solidFill>
                <a:latin typeface="Dreaming Outloud Script"/>
                <a:ea typeface="Dreaming Outloud Script"/>
                <a:cs typeface="Dreaming Outloud Script"/>
                <a:sym typeface="Dreaming Outloud Script"/>
              </a:rPr>
              <a:t>Let's Try!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3227930" y="2955029"/>
            <a:ext cx="3716839" cy="489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Read the sentences on the right and decide which verb matches the number of the subject correctly.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9144000" y="2945504"/>
            <a:ext cx="8115300" cy="614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8" lvl="1" indent="-421004" algn="l">
              <a:lnSpc>
                <a:spcPts val="5459"/>
              </a:lnSpc>
              <a:buAutoNum type="arabicPeriod"/>
            </a:pPr>
            <a:r>
              <a:rPr lang="en-US" sz="38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The students, as well as the parents, (plans, plan) for the party.</a:t>
            </a:r>
          </a:p>
          <a:p>
            <a:pPr marL="842008" lvl="1" indent="-421004" algn="l">
              <a:lnSpc>
                <a:spcPts val="5459"/>
              </a:lnSpc>
              <a:buAutoNum type="arabicPeriod"/>
            </a:pPr>
            <a:r>
              <a:rPr lang="en-US" sz="38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The student who competed in the competition (honors, honors) her mother.</a:t>
            </a:r>
          </a:p>
          <a:p>
            <a:pPr marL="842008" lvl="1" indent="-421004" algn="l">
              <a:lnSpc>
                <a:spcPts val="5459"/>
              </a:lnSpc>
              <a:buAutoNum type="arabicPeriod"/>
            </a:pPr>
            <a:r>
              <a:rPr lang="en-US" sz="38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The goal of the girls (is, are) to collect funds for the victims of the typhoon.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5429" y="796104"/>
            <a:ext cx="17225678" cy="8462196"/>
            <a:chOff x="0" y="0"/>
            <a:chExt cx="4536804" cy="22287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36804" cy="2228727"/>
            </a:xfrm>
            <a:custGeom>
              <a:avLst/>
              <a:gdLst/>
              <a:ahLst/>
              <a:cxnLst/>
              <a:rect l="l" t="t" r="r" b="b"/>
              <a:pathLst>
                <a:path w="4536804" h="2228727">
                  <a:moveTo>
                    <a:pt x="22921" y="0"/>
                  </a:moveTo>
                  <a:lnTo>
                    <a:pt x="4513883" y="0"/>
                  </a:lnTo>
                  <a:cubicBezTo>
                    <a:pt x="4526542" y="0"/>
                    <a:pt x="4536804" y="10262"/>
                    <a:pt x="4536804" y="22921"/>
                  </a:cubicBezTo>
                  <a:lnTo>
                    <a:pt x="4536804" y="2205805"/>
                  </a:lnTo>
                  <a:cubicBezTo>
                    <a:pt x="4536804" y="2218464"/>
                    <a:pt x="4526542" y="2228727"/>
                    <a:pt x="4513883" y="2228727"/>
                  </a:cubicBezTo>
                  <a:lnTo>
                    <a:pt x="22921" y="2228727"/>
                  </a:lnTo>
                  <a:cubicBezTo>
                    <a:pt x="10262" y="2228727"/>
                    <a:pt x="0" y="2218464"/>
                    <a:pt x="0" y="2205805"/>
                  </a:cubicBezTo>
                  <a:lnTo>
                    <a:pt x="0" y="22921"/>
                  </a:lnTo>
                  <a:cubicBezTo>
                    <a:pt x="0" y="10262"/>
                    <a:pt x="10262" y="0"/>
                    <a:pt x="22921" y="0"/>
                  </a:cubicBezTo>
                  <a:close/>
                </a:path>
              </a:pathLst>
            </a:custGeom>
            <a:solidFill>
              <a:srgbClr val="FFFFFF">
                <a:alpha val="5098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36804" cy="2266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39268" y="1923878"/>
            <a:ext cx="15704657" cy="310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07"/>
              </a:lnSpc>
            </a:pPr>
            <a:r>
              <a:rPr lang="en-US" sz="5265">
                <a:solidFill>
                  <a:srgbClr val="2B4743"/>
                </a:solidFill>
                <a:latin typeface="Gagalin"/>
                <a:ea typeface="Gagalin"/>
                <a:cs typeface="Gagalin"/>
                <a:sym typeface="Gagalin"/>
              </a:rPr>
              <a:t>2. If two subjects are joined with correlative conjunctions such as “Either- or” , “ neither-nor” , “not only- but also”, then the verb follows the subject that is closer to it.</a:t>
            </a:r>
          </a:p>
        </p:txBody>
      </p:sp>
      <p:sp>
        <p:nvSpPr>
          <p:cNvPr id="6" name="Freeform 6"/>
          <p:cNvSpPr/>
          <p:nvPr/>
        </p:nvSpPr>
        <p:spPr>
          <a:xfrm>
            <a:off x="16398525" y="100495"/>
            <a:ext cx="1889475" cy="1856410"/>
          </a:xfrm>
          <a:custGeom>
            <a:avLst/>
            <a:gdLst/>
            <a:ahLst/>
            <a:cxnLst/>
            <a:rect l="l" t="t" r="r" b="b"/>
            <a:pathLst>
              <a:path w="1889475" h="1856410">
                <a:moveTo>
                  <a:pt x="0" y="0"/>
                </a:moveTo>
                <a:lnTo>
                  <a:pt x="1889475" y="0"/>
                </a:lnTo>
                <a:lnTo>
                  <a:pt x="1889475" y="1856410"/>
                </a:lnTo>
                <a:lnTo>
                  <a:pt x="0" y="1856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639268" y="-2438244"/>
            <a:ext cx="3278535" cy="3563625"/>
          </a:xfrm>
          <a:custGeom>
            <a:avLst/>
            <a:gdLst/>
            <a:ahLst/>
            <a:cxnLst/>
            <a:rect l="l" t="t" r="r" b="b"/>
            <a:pathLst>
              <a:path w="3278535" h="3563625">
                <a:moveTo>
                  <a:pt x="0" y="0"/>
                </a:moveTo>
                <a:lnTo>
                  <a:pt x="3278536" y="0"/>
                </a:lnTo>
                <a:lnTo>
                  <a:pt x="3278536" y="3563625"/>
                </a:lnTo>
                <a:lnTo>
                  <a:pt x="0" y="3563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484748" y="8887176"/>
            <a:ext cx="6016572" cy="947610"/>
          </a:xfrm>
          <a:custGeom>
            <a:avLst/>
            <a:gdLst/>
            <a:ahLst/>
            <a:cxnLst/>
            <a:rect l="l" t="t" r="r" b="b"/>
            <a:pathLst>
              <a:path w="6016572" h="947610">
                <a:moveTo>
                  <a:pt x="0" y="0"/>
                </a:moveTo>
                <a:lnTo>
                  <a:pt x="6016572" y="0"/>
                </a:lnTo>
                <a:lnTo>
                  <a:pt x="6016572" y="947610"/>
                </a:lnTo>
                <a:lnTo>
                  <a:pt x="0" y="947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39268" y="5496316"/>
            <a:ext cx="15114795" cy="2705672"/>
          </a:xfrm>
          <a:custGeom>
            <a:avLst/>
            <a:gdLst/>
            <a:ahLst/>
            <a:cxnLst/>
            <a:rect l="l" t="t" r="r" b="b"/>
            <a:pathLst>
              <a:path w="15114795" h="2705672">
                <a:moveTo>
                  <a:pt x="0" y="0"/>
                </a:moveTo>
                <a:lnTo>
                  <a:pt x="15114795" y="0"/>
                </a:lnTo>
                <a:lnTo>
                  <a:pt x="15114795" y="2705672"/>
                </a:lnTo>
                <a:lnTo>
                  <a:pt x="0" y="27056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62" t="-218704" r="-2277" b="-8906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" y="-232141"/>
            <a:ext cx="18288143" cy="10751281"/>
            <a:chOff x="0" y="0"/>
            <a:chExt cx="24384191" cy="14335042"/>
          </a:xfrm>
        </p:grpSpPr>
        <p:sp>
          <p:nvSpPr>
            <p:cNvPr id="3" name="Freeform 3"/>
            <p:cNvSpPr/>
            <p:nvPr/>
          </p:nvSpPr>
          <p:spPr>
            <a:xfrm>
              <a:off x="64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0" y="0"/>
                  </a:lnTo>
                  <a:lnTo>
                    <a:pt x="2250310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2024407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030356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605469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05898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0083333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089282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14113625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6079117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18103460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010940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133753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10800000">
              <a:off x="22133753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10800000" flipH="1">
              <a:off x="20109409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10800000" flipH="1">
              <a:off x="16079117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10800000">
              <a:off x="14126325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0800000" flipH="1">
              <a:off x="12101982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10800000">
              <a:off x="10083074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10800000" flipH="1">
              <a:off x="8058730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10800000">
              <a:off x="6054699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-10800000" flipH="1">
              <a:off x="4030356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-10800000">
              <a:off x="2024407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10800000" flipH="1">
              <a:off x="64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0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0" y="2250311"/>
                  </a:lnTo>
                  <a:lnTo>
                    <a:pt x="225031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27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flipH="1">
              <a:off x="2024471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4030419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flipH="1">
              <a:off x="6054763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8059053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 flipH="1">
              <a:off x="18103524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20109472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flipH="1">
              <a:off x="22133816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-10800000">
              <a:off x="22133689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 rot="-10800000" flipH="1">
              <a:off x="20109345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 rot="-10800000">
              <a:off x="10083397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10800000" flipH="1">
              <a:off x="8072908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10800000">
              <a:off x="6054636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0800000" flipH="1">
              <a:off x="4030292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-10800000">
              <a:off x="2024344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-10800000" flipH="1">
              <a:off x="0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64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0" y="0"/>
                  </a:lnTo>
                  <a:lnTo>
                    <a:pt x="2250310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flipH="1">
              <a:off x="202440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4030356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flipH="1">
              <a:off x="605469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 flipH="1">
              <a:off x="18103460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>
              <a:off x="2010940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 flipH="1">
              <a:off x="22133753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8072908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 flipH="1">
              <a:off x="1008339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12089345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 flipH="1">
              <a:off x="14113689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16079180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 rot="-10800000" flipH="1">
              <a:off x="16079053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 rot="-10800000">
              <a:off x="14113689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 rot="-10800000" flipH="1">
              <a:off x="12101982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7" name="Freeform 57"/>
            <p:cNvSpPr/>
            <p:nvPr/>
          </p:nvSpPr>
          <p:spPr>
            <a:xfrm>
              <a:off x="12101982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 flipH="1">
              <a:off x="1411368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1606615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-10800000">
              <a:off x="18103460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 rot="-10800000">
              <a:off x="18103397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 flipH="1">
              <a:off x="10083397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rot="-10800000">
              <a:off x="22133816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 rot="-10800000" flipH="1">
              <a:off x="20109472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 rot="-10800000">
              <a:off x="10083397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 rot="-10800000" flipH="1">
              <a:off x="8072908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 rot="-10800000">
              <a:off x="6054636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 rot="-10800000" flipH="1">
              <a:off x="4030419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9" name="Freeform 69"/>
            <p:cNvSpPr/>
            <p:nvPr/>
          </p:nvSpPr>
          <p:spPr>
            <a:xfrm rot="-10800000">
              <a:off x="2024471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0" name="Freeform 70"/>
            <p:cNvSpPr/>
            <p:nvPr/>
          </p:nvSpPr>
          <p:spPr>
            <a:xfrm rot="-10800000" flipH="1">
              <a:off x="127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1" name="Freeform 71"/>
            <p:cNvSpPr/>
            <p:nvPr/>
          </p:nvSpPr>
          <p:spPr>
            <a:xfrm>
              <a:off x="191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2" name="Freeform 72"/>
            <p:cNvSpPr/>
            <p:nvPr/>
          </p:nvSpPr>
          <p:spPr>
            <a:xfrm flipH="1">
              <a:off x="2024534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73"/>
            <p:cNvSpPr/>
            <p:nvPr/>
          </p:nvSpPr>
          <p:spPr>
            <a:xfrm>
              <a:off x="4030483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4" name="Freeform 74"/>
            <p:cNvSpPr/>
            <p:nvPr/>
          </p:nvSpPr>
          <p:spPr>
            <a:xfrm flipH="1">
              <a:off x="6054826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Freeform 75"/>
            <p:cNvSpPr/>
            <p:nvPr/>
          </p:nvSpPr>
          <p:spPr>
            <a:xfrm flipH="1">
              <a:off x="18090501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6" name="Freeform 76"/>
            <p:cNvSpPr/>
            <p:nvPr/>
          </p:nvSpPr>
          <p:spPr>
            <a:xfrm>
              <a:off x="20109536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7" name="Freeform 77"/>
            <p:cNvSpPr/>
            <p:nvPr/>
          </p:nvSpPr>
          <p:spPr>
            <a:xfrm flipH="1">
              <a:off x="22133880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8" name="Freeform 78"/>
            <p:cNvSpPr/>
            <p:nvPr/>
          </p:nvSpPr>
          <p:spPr>
            <a:xfrm>
              <a:off x="8072908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9" name="Freeform 79"/>
            <p:cNvSpPr/>
            <p:nvPr/>
          </p:nvSpPr>
          <p:spPr>
            <a:xfrm flipH="1">
              <a:off x="10083397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0" name="Freeform 80"/>
            <p:cNvSpPr/>
            <p:nvPr/>
          </p:nvSpPr>
          <p:spPr>
            <a:xfrm rot="-10800000" flipH="1">
              <a:off x="16079180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1" name="Freeform 81"/>
            <p:cNvSpPr/>
            <p:nvPr/>
          </p:nvSpPr>
          <p:spPr>
            <a:xfrm rot="-10800000">
              <a:off x="14111708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2" name="Freeform 82"/>
            <p:cNvSpPr/>
            <p:nvPr/>
          </p:nvSpPr>
          <p:spPr>
            <a:xfrm rot="-10800000" flipH="1">
              <a:off x="12101982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3" name="Freeform 83"/>
            <p:cNvSpPr/>
            <p:nvPr/>
          </p:nvSpPr>
          <p:spPr>
            <a:xfrm>
              <a:off x="12089345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4" name="Freeform 84"/>
            <p:cNvSpPr/>
            <p:nvPr/>
          </p:nvSpPr>
          <p:spPr>
            <a:xfrm flipH="1">
              <a:off x="14111708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5" name="Freeform 85"/>
            <p:cNvSpPr/>
            <p:nvPr/>
          </p:nvSpPr>
          <p:spPr>
            <a:xfrm>
              <a:off x="16066157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6" name="Freeform 86"/>
            <p:cNvSpPr/>
            <p:nvPr/>
          </p:nvSpPr>
          <p:spPr>
            <a:xfrm rot="-10800000">
              <a:off x="18103524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7" name="Freeform 87"/>
          <p:cNvSpPr/>
          <p:nvPr/>
        </p:nvSpPr>
        <p:spPr>
          <a:xfrm>
            <a:off x="1360062" y="-125030"/>
            <a:ext cx="7452575" cy="10537060"/>
          </a:xfrm>
          <a:custGeom>
            <a:avLst/>
            <a:gdLst/>
            <a:ahLst/>
            <a:cxnLst/>
            <a:rect l="l" t="t" r="r" b="b"/>
            <a:pathLst>
              <a:path w="7452575" h="10537060">
                <a:moveTo>
                  <a:pt x="0" y="0"/>
                </a:moveTo>
                <a:lnTo>
                  <a:pt x="7452576" y="0"/>
                </a:lnTo>
                <a:lnTo>
                  <a:pt x="7452576" y="10537060"/>
                </a:lnTo>
                <a:lnTo>
                  <a:pt x="0" y="10537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8" name="Freeform 88"/>
          <p:cNvSpPr/>
          <p:nvPr/>
        </p:nvSpPr>
        <p:spPr>
          <a:xfrm>
            <a:off x="2611443" y="1204558"/>
            <a:ext cx="7315200" cy="1449740"/>
          </a:xfrm>
          <a:custGeom>
            <a:avLst/>
            <a:gdLst/>
            <a:ahLst/>
            <a:cxnLst/>
            <a:rect l="l" t="t" r="r" b="b"/>
            <a:pathLst>
              <a:path w="7315200" h="1449740">
                <a:moveTo>
                  <a:pt x="0" y="0"/>
                </a:moveTo>
                <a:lnTo>
                  <a:pt x="7315200" y="0"/>
                </a:lnTo>
                <a:lnTo>
                  <a:pt x="7315200" y="1449740"/>
                </a:lnTo>
                <a:lnTo>
                  <a:pt x="0" y="1449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9" name="TextBox 89"/>
          <p:cNvSpPr txBox="1"/>
          <p:nvPr/>
        </p:nvSpPr>
        <p:spPr>
          <a:xfrm>
            <a:off x="2611443" y="1329951"/>
            <a:ext cx="4949813" cy="108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0"/>
              </a:lnSpc>
              <a:spcBef>
                <a:spcPct val="0"/>
              </a:spcBef>
            </a:pPr>
            <a:r>
              <a:rPr lang="en-US" sz="6422">
                <a:solidFill>
                  <a:srgbClr val="605D5D"/>
                </a:solidFill>
                <a:latin typeface="Dreaming Outloud Script"/>
                <a:ea typeface="Dreaming Outloud Script"/>
                <a:cs typeface="Dreaming Outloud Script"/>
                <a:sym typeface="Dreaming Outloud Script"/>
              </a:rPr>
              <a:t>Let's Try!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3227930" y="2955029"/>
            <a:ext cx="3716839" cy="489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Read the sentences on the right and decide which verb matches the number of the subject correctly.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9144000" y="2578098"/>
            <a:ext cx="8115300" cy="6835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8" lvl="1" indent="-421004" algn="l">
              <a:lnSpc>
                <a:spcPts val="5459"/>
              </a:lnSpc>
              <a:buAutoNum type="arabicPeriod"/>
            </a:pPr>
            <a:r>
              <a:rPr lang="en-US" sz="38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Either the cats or the dog (eats, eat) food in the morning.</a:t>
            </a:r>
          </a:p>
          <a:p>
            <a:pPr marL="842008" lvl="1" indent="-421004" algn="l">
              <a:lnSpc>
                <a:spcPts val="5459"/>
              </a:lnSpc>
              <a:buAutoNum type="arabicPeriod"/>
            </a:pPr>
            <a:r>
              <a:rPr lang="en-US" sz="38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Neither the mother nor the children (know, knows) the way to the mall.</a:t>
            </a:r>
          </a:p>
          <a:p>
            <a:pPr marL="842008" lvl="1" indent="-421004" algn="l">
              <a:lnSpc>
                <a:spcPts val="5459"/>
              </a:lnSpc>
              <a:buAutoNum type="arabicPeriod"/>
            </a:pPr>
            <a:r>
              <a:rPr lang="en-US" sz="38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Not only the principal but also the teachers (submits, submit) the files every weekend.</a:t>
            </a:r>
          </a:p>
          <a:p>
            <a:pPr marL="842008" lvl="1" indent="-421004" algn="l">
              <a:lnSpc>
                <a:spcPts val="5459"/>
              </a:lnSpc>
              <a:buAutoNum type="arabicPeriod"/>
            </a:pPr>
            <a:r>
              <a:rPr lang="en-US" sz="38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Sean or Richard (has brought, have brought) home the cat.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7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434" y="1320665"/>
            <a:ext cx="14263872" cy="7645670"/>
            <a:chOff x="0" y="0"/>
            <a:chExt cx="3756740" cy="20136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6740" cy="2013674"/>
            </a:xfrm>
            <a:custGeom>
              <a:avLst/>
              <a:gdLst/>
              <a:ahLst/>
              <a:cxnLst/>
              <a:rect l="l" t="t" r="r" b="b"/>
              <a:pathLst>
                <a:path w="3756740" h="2013674">
                  <a:moveTo>
                    <a:pt x="27681" y="0"/>
                  </a:moveTo>
                  <a:lnTo>
                    <a:pt x="3729059" y="0"/>
                  </a:lnTo>
                  <a:cubicBezTo>
                    <a:pt x="3744347" y="0"/>
                    <a:pt x="3756740" y="12393"/>
                    <a:pt x="3756740" y="27681"/>
                  </a:cubicBezTo>
                  <a:lnTo>
                    <a:pt x="3756740" y="1985993"/>
                  </a:lnTo>
                  <a:cubicBezTo>
                    <a:pt x="3756740" y="2001281"/>
                    <a:pt x="3744347" y="2013674"/>
                    <a:pt x="3729059" y="2013674"/>
                  </a:cubicBezTo>
                  <a:lnTo>
                    <a:pt x="27681" y="2013674"/>
                  </a:lnTo>
                  <a:cubicBezTo>
                    <a:pt x="20340" y="2013674"/>
                    <a:pt x="13299" y="2010758"/>
                    <a:pt x="8108" y="2005567"/>
                  </a:cubicBezTo>
                  <a:cubicBezTo>
                    <a:pt x="2916" y="2000376"/>
                    <a:pt x="0" y="1993335"/>
                    <a:pt x="0" y="1985993"/>
                  </a:cubicBezTo>
                  <a:lnTo>
                    <a:pt x="0" y="27681"/>
                  </a:lnTo>
                  <a:cubicBezTo>
                    <a:pt x="0" y="12393"/>
                    <a:pt x="12393" y="0"/>
                    <a:pt x="27681" y="0"/>
                  </a:cubicBezTo>
                  <a:close/>
                </a:path>
              </a:pathLst>
            </a:custGeom>
            <a:solidFill>
              <a:srgbClr val="FFFFFF">
                <a:alpha val="5098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56740" cy="2051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679817">
            <a:off x="78112" y="-254661"/>
            <a:ext cx="1426620" cy="1491891"/>
          </a:xfrm>
          <a:custGeom>
            <a:avLst/>
            <a:gdLst/>
            <a:ahLst/>
            <a:cxnLst/>
            <a:rect l="l" t="t" r="r" b="b"/>
            <a:pathLst>
              <a:path w="1426620" h="1491891">
                <a:moveTo>
                  <a:pt x="0" y="0"/>
                </a:moveTo>
                <a:lnTo>
                  <a:pt x="1426620" y="0"/>
                </a:lnTo>
                <a:lnTo>
                  <a:pt x="1426620" y="1491891"/>
                </a:lnTo>
                <a:lnTo>
                  <a:pt x="0" y="1491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79965" y="9258300"/>
            <a:ext cx="2991259" cy="1491891"/>
          </a:xfrm>
          <a:custGeom>
            <a:avLst/>
            <a:gdLst/>
            <a:ahLst/>
            <a:cxnLst/>
            <a:rect l="l" t="t" r="r" b="b"/>
            <a:pathLst>
              <a:path w="2991259" h="1491891">
                <a:moveTo>
                  <a:pt x="0" y="0"/>
                </a:moveTo>
                <a:lnTo>
                  <a:pt x="2991259" y="0"/>
                </a:lnTo>
                <a:lnTo>
                  <a:pt x="2991259" y="1491891"/>
                </a:lnTo>
                <a:lnTo>
                  <a:pt x="0" y="1491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0972800" y="-239683"/>
            <a:ext cx="7315200" cy="1152144"/>
          </a:xfrm>
          <a:custGeom>
            <a:avLst/>
            <a:gdLst/>
            <a:ahLst/>
            <a:cxnLst/>
            <a:rect l="l" t="t" r="r" b="b"/>
            <a:pathLst>
              <a:path w="7315200" h="1152144">
                <a:moveTo>
                  <a:pt x="0" y="0"/>
                </a:moveTo>
                <a:lnTo>
                  <a:pt x="7315200" y="0"/>
                </a:lnTo>
                <a:lnTo>
                  <a:pt x="7315200" y="1152144"/>
                </a:lnTo>
                <a:lnTo>
                  <a:pt x="0" y="11521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91422" y="1380004"/>
            <a:ext cx="12362223" cy="7526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4"/>
              </a:lnSpc>
            </a:pPr>
            <a:r>
              <a:rPr lang="en-US" sz="4860" dirty="0">
                <a:solidFill>
                  <a:srgbClr val="2B4743"/>
                </a:solidFill>
                <a:latin typeface="Gagalin"/>
                <a:ea typeface="Gagalin"/>
                <a:cs typeface="Gagalin"/>
                <a:sym typeface="Gagalin"/>
              </a:rPr>
              <a:t>3(a). </a:t>
            </a:r>
            <a:r>
              <a:rPr lang="en-US" sz="4860" dirty="0">
                <a:solidFill>
                  <a:srgbClr val="605D5D"/>
                </a:solidFill>
                <a:latin typeface="Gagalin"/>
                <a:ea typeface="Gagalin"/>
                <a:cs typeface="Gagalin"/>
                <a:sym typeface="Gagalin"/>
              </a:rPr>
              <a:t>The indefinite pronouns "each," "each one," "either," "neither," "everyone," "everybody," "anyone," "anyone," "nobody," "somebody," "someone," and "no one" are all singular and need a singular verb. </a:t>
            </a:r>
            <a:r>
              <a:rPr lang="en-US" sz="4860" u="sng" dirty="0">
                <a:solidFill>
                  <a:srgbClr val="605D5D"/>
                </a:solidFill>
                <a:latin typeface="Gagalin"/>
                <a:ea typeface="Gagalin"/>
                <a:cs typeface="Gagalin"/>
                <a:sym typeface="Gagalin"/>
              </a:rPr>
              <a:t>(S.A.N.E)</a:t>
            </a:r>
          </a:p>
          <a:p>
            <a:pPr algn="l">
              <a:lnSpc>
                <a:spcPts val="6664"/>
              </a:lnSpc>
            </a:pPr>
            <a:endParaRPr lang="en-US" sz="4860" u="sng" dirty="0">
              <a:solidFill>
                <a:srgbClr val="605D5D"/>
              </a:solidFill>
              <a:latin typeface="Gagalin"/>
              <a:ea typeface="Gagalin"/>
              <a:cs typeface="Gagalin"/>
              <a:sym typeface="Gagalin"/>
            </a:endParaRPr>
          </a:p>
          <a:p>
            <a:pPr algn="l">
              <a:lnSpc>
                <a:spcPts val="6244"/>
              </a:lnSpc>
            </a:pPr>
            <a:r>
              <a:rPr lang="en-US" sz="446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Example: Each of the participants </a:t>
            </a:r>
            <a:r>
              <a:rPr lang="en-US" sz="4460" u="sng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was</a:t>
            </a:r>
            <a:r>
              <a:rPr lang="en-US" sz="446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willing to be recorded.</a:t>
            </a:r>
          </a:p>
          <a:p>
            <a:pPr algn="l">
              <a:lnSpc>
                <a:spcPts val="6623"/>
              </a:lnSpc>
            </a:pPr>
            <a:endParaRPr lang="en-US" sz="446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3153645" y="4152578"/>
            <a:ext cx="5485828" cy="6172522"/>
          </a:xfrm>
          <a:custGeom>
            <a:avLst/>
            <a:gdLst/>
            <a:ahLst/>
            <a:cxnLst/>
            <a:rect l="l" t="t" r="r" b="b"/>
            <a:pathLst>
              <a:path w="5485828" h="6172522">
                <a:moveTo>
                  <a:pt x="0" y="0"/>
                </a:moveTo>
                <a:lnTo>
                  <a:pt x="5485828" y="0"/>
                </a:lnTo>
                <a:lnTo>
                  <a:pt x="5485828" y="6172522"/>
                </a:lnTo>
                <a:lnTo>
                  <a:pt x="0" y="61725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" y="-232141"/>
            <a:ext cx="18288143" cy="10751281"/>
            <a:chOff x="0" y="0"/>
            <a:chExt cx="24384191" cy="14335042"/>
          </a:xfrm>
        </p:grpSpPr>
        <p:sp>
          <p:nvSpPr>
            <p:cNvPr id="3" name="Freeform 3"/>
            <p:cNvSpPr/>
            <p:nvPr/>
          </p:nvSpPr>
          <p:spPr>
            <a:xfrm>
              <a:off x="64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0" y="0"/>
                  </a:lnTo>
                  <a:lnTo>
                    <a:pt x="2250310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2024407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030356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605469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05898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0083333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089282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14113625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6079117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18103460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010940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133753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10800000">
              <a:off x="22133753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10800000" flipH="1">
              <a:off x="20109409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10800000" flipH="1">
              <a:off x="16079117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10800000">
              <a:off x="14126325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0800000" flipH="1">
              <a:off x="12101982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10800000">
              <a:off x="10083074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10800000" flipH="1">
              <a:off x="8058730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10800000">
              <a:off x="6054699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-10800000" flipH="1">
              <a:off x="4030356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-10800000">
              <a:off x="2024407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10800000" flipH="1">
              <a:off x="64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0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0" y="2250311"/>
                  </a:lnTo>
                  <a:lnTo>
                    <a:pt x="225031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27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flipH="1">
              <a:off x="2024471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4030419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flipH="1">
              <a:off x="6054763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8059053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 flipH="1">
              <a:off x="18103524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20109472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flipH="1">
              <a:off x="22133816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-10800000">
              <a:off x="22133689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 rot="-10800000" flipH="1">
              <a:off x="20109345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 rot="-10800000">
              <a:off x="10083397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10800000" flipH="1">
              <a:off x="8072908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10800000">
              <a:off x="6054636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0800000" flipH="1">
              <a:off x="4030292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-10800000">
              <a:off x="2024344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-10800000" flipH="1">
              <a:off x="0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64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0" y="0"/>
                  </a:lnTo>
                  <a:lnTo>
                    <a:pt x="2250310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flipH="1">
              <a:off x="202440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4030356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flipH="1">
              <a:off x="605469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 flipH="1">
              <a:off x="18103460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>
              <a:off x="2010940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 flipH="1">
              <a:off x="22133753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8072908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 flipH="1">
              <a:off x="1008339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12089345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 flipH="1">
              <a:off x="14113689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16079180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 rot="-10800000" flipH="1">
              <a:off x="16079053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 rot="-10800000">
              <a:off x="14113689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 rot="-10800000" flipH="1">
              <a:off x="12101982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7" name="Freeform 57"/>
            <p:cNvSpPr/>
            <p:nvPr/>
          </p:nvSpPr>
          <p:spPr>
            <a:xfrm>
              <a:off x="12101982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 flipH="1">
              <a:off x="1411368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1606615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-10800000">
              <a:off x="18103460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 rot="-10800000">
              <a:off x="18103397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 flipH="1">
              <a:off x="10083397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rot="-10800000">
              <a:off x="22133816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 rot="-10800000" flipH="1">
              <a:off x="20109472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 rot="-10800000">
              <a:off x="10083397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 rot="-10800000" flipH="1">
              <a:off x="8072908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 rot="-10800000">
              <a:off x="6054636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 rot="-10800000" flipH="1">
              <a:off x="4030419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9" name="Freeform 69"/>
            <p:cNvSpPr/>
            <p:nvPr/>
          </p:nvSpPr>
          <p:spPr>
            <a:xfrm rot="-10800000">
              <a:off x="2024471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0" name="Freeform 70"/>
            <p:cNvSpPr/>
            <p:nvPr/>
          </p:nvSpPr>
          <p:spPr>
            <a:xfrm rot="-10800000" flipH="1">
              <a:off x="127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1" name="Freeform 71"/>
            <p:cNvSpPr/>
            <p:nvPr/>
          </p:nvSpPr>
          <p:spPr>
            <a:xfrm>
              <a:off x="191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2" name="Freeform 72"/>
            <p:cNvSpPr/>
            <p:nvPr/>
          </p:nvSpPr>
          <p:spPr>
            <a:xfrm flipH="1">
              <a:off x="2024534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73"/>
            <p:cNvSpPr/>
            <p:nvPr/>
          </p:nvSpPr>
          <p:spPr>
            <a:xfrm>
              <a:off x="4030483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4" name="Freeform 74"/>
            <p:cNvSpPr/>
            <p:nvPr/>
          </p:nvSpPr>
          <p:spPr>
            <a:xfrm flipH="1">
              <a:off x="6054826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Freeform 75"/>
            <p:cNvSpPr/>
            <p:nvPr/>
          </p:nvSpPr>
          <p:spPr>
            <a:xfrm flipH="1">
              <a:off x="18090501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6" name="Freeform 76"/>
            <p:cNvSpPr/>
            <p:nvPr/>
          </p:nvSpPr>
          <p:spPr>
            <a:xfrm>
              <a:off x="20109536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7" name="Freeform 77"/>
            <p:cNvSpPr/>
            <p:nvPr/>
          </p:nvSpPr>
          <p:spPr>
            <a:xfrm flipH="1">
              <a:off x="22133880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8" name="Freeform 78"/>
            <p:cNvSpPr/>
            <p:nvPr/>
          </p:nvSpPr>
          <p:spPr>
            <a:xfrm>
              <a:off x="8072908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9" name="Freeform 79"/>
            <p:cNvSpPr/>
            <p:nvPr/>
          </p:nvSpPr>
          <p:spPr>
            <a:xfrm flipH="1">
              <a:off x="10083397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0" name="Freeform 80"/>
            <p:cNvSpPr/>
            <p:nvPr/>
          </p:nvSpPr>
          <p:spPr>
            <a:xfrm rot="-10800000" flipH="1">
              <a:off x="16079180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1" name="Freeform 81"/>
            <p:cNvSpPr/>
            <p:nvPr/>
          </p:nvSpPr>
          <p:spPr>
            <a:xfrm rot="-10800000">
              <a:off x="14111708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2" name="Freeform 82"/>
            <p:cNvSpPr/>
            <p:nvPr/>
          </p:nvSpPr>
          <p:spPr>
            <a:xfrm rot="-10800000" flipH="1">
              <a:off x="12101982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3" name="Freeform 83"/>
            <p:cNvSpPr/>
            <p:nvPr/>
          </p:nvSpPr>
          <p:spPr>
            <a:xfrm>
              <a:off x="12089345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4" name="Freeform 84"/>
            <p:cNvSpPr/>
            <p:nvPr/>
          </p:nvSpPr>
          <p:spPr>
            <a:xfrm flipH="1">
              <a:off x="14111708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5" name="Freeform 85"/>
            <p:cNvSpPr/>
            <p:nvPr/>
          </p:nvSpPr>
          <p:spPr>
            <a:xfrm>
              <a:off x="16066157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6" name="Freeform 86"/>
            <p:cNvSpPr/>
            <p:nvPr/>
          </p:nvSpPr>
          <p:spPr>
            <a:xfrm rot="-10800000">
              <a:off x="18103524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7" name="Freeform 87"/>
          <p:cNvSpPr/>
          <p:nvPr/>
        </p:nvSpPr>
        <p:spPr>
          <a:xfrm>
            <a:off x="5190109" y="-873102"/>
            <a:ext cx="7907783" cy="3134357"/>
          </a:xfrm>
          <a:custGeom>
            <a:avLst/>
            <a:gdLst/>
            <a:ahLst/>
            <a:cxnLst/>
            <a:rect l="l" t="t" r="r" b="b"/>
            <a:pathLst>
              <a:path w="7907783" h="3134357">
                <a:moveTo>
                  <a:pt x="0" y="0"/>
                </a:moveTo>
                <a:lnTo>
                  <a:pt x="7907782" y="0"/>
                </a:lnTo>
                <a:lnTo>
                  <a:pt x="7907782" y="3134358"/>
                </a:lnTo>
                <a:lnTo>
                  <a:pt x="0" y="3134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8" name="Group 88"/>
          <p:cNvGrpSpPr/>
          <p:nvPr/>
        </p:nvGrpSpPr>
        <p:grpSpPr>
          <a:xfrm>
            <a:off x="-1479271" y="9258300"/>
            <a:ext cx="21246542" cy="1422631"/>
            <a:chOff x="0" y="0"/>
            <a:chExt cx="28328722" cy="1896841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9571216" cy="1896841"/>
            </a:xfrm>
            <a:custGeom>
              <a:avLst/>
              <a:gdLst/>
              <a:ahLst/>
              <a:cxnLst/>
              <a:rect l="l" t="t" r="r" b="b"/>
              <a:pathLst>
                <a:path w="9571216" h="1896841">
                  <a:moveTo>
                    <a:pt x="0" y="0"/>
                  </a:moveTo>
                  <a:lnTo>
                    <a:pt x="9571216" y="0"/>
                  </a:lnTo>
                  <a:lnTo>
                    <a:pt x="9571216" y="1896841"/>
                  </a:lnTo>
                  <a:lnTo>
                    <a:pt x="0" y="189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90"/>
            <p:cNvSpPr/>
            <p:nvPr/>
          </p:nvSpPr>
          <p:spPr>
            <a:xfrm>
              <a:off x="9378753" y="0"/>
              <a:ext cx="9571216" cy="1896841"/>
            </a:xfrm>
            <a:custGeom>
              <a:avLst/>
              <a:gdLst/>
              <a:ahLst/>
              <a:cxnLst/>
              <a:rect l="l" t="t" r="r" b="b"/>
              <a:pathLst>
                <a:path w="9571216" h="1896841">
                  <a:moveTo>
                    <a:pt x="0" y="0"/>
                  </a:moveTo>
                  <a:lnTo>
                    <a:pt x="9571216" y="0"/>
                  </a:lnTo>
                  <a:lnTo>
                    <a:pt x="9571216" y="1896841"/>
                  </a:lnTo>
                  <a:lnTo>
                    <a:pt x="0" y="189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1" name="Freeform 91"/>
            <p:cNvSpPr/>
            <p:nvPr/>
          </p:nvSpPr>
          <p:spPr>
            <a:xfrm>
              <a:off x="18757507" y="0"/>
              <a:ext cx="9571216" cy="1896841"/>
            </a:xfrm>
            <a:custGeom>
              <a:avLst/>
              <a:gdLst/>
              <a:ahLst/>
              <a:cxnLst/>
              <a:rect l="l" t="t" r="r" b="b"/>
              <a:pathLst>
                <a:path w="9571216" h="1896841">
                  <a:moveTo>
                    <a:pt x="0" y="0"/>
                  </a:moveTo>
                  <a:lnTo>
                    <a:pt x="9571215" y="0"/>
                  </a:lnTo>
                  <a:lnTo>
                    <a:pt x="9571215" y="1896841"/>
                  </a:lnTo>
                  <a:lnTo>
                    <a:pt x="0" y="189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2" name="Freeform 92"/>
          <p:cNvSpPr/>
          <p:nvPr/>
        </p:nvSpPr>
        <p:spPr>
          <a:xfrm rot="4989667">
            <a:off x="11956850" y="4391909"/>
            <a:ext cx="3655716" cy="5671399"/>
          </a:xfrm>
          <a:custGeom>
            <a:avLst/>
            <a:gdLst/>
            <a:ahLst/>
            <a:cxnLst/>
            <a:rect l="l" t="t" r="r" b="b"/>
            <a:pathLst>
              <a:path w="3655716" h="5671399">
                <a:moveTo>
                  <a:pt x="0" y="0"/>
                </a:moveTo>
                <a:lnTo>
                  <a:pt x="3655716" y="0"/>
                </a:lnTo>
                <a:lnTo>
                  <a:pt x="3655716" y="5671398"/>
                </a:lnTo>
                <a:lnTo>
                  <a:pt x="0" y="56713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3" name="Freeform 93"/>
          <p:cNvSpPr/>
          <p:nvPr/>
        </p:nvSpPr>
        <p:spPr>
          <a:xfrm rot="641022">
            <a:off x="8004484" y="5533673"/>
            <a:ext cx="3077205" cy="811263"/>
          </a:xfrm>
          <a:custGeom>
            <a:avLst/>
            <a:gdLst/>
            <a:ahLst/>
            <a:cxnLst/>
            <a:rect l="l" t="t" r="r" b="b"/>
            <a:pathLst>
              <a:path w="3077205" h="811263">
                <a:moveTo>
                  <a:pt x="0" y="0"/>
                </a:moveTo>
                <a:lnTo>
                  <a:pt x="3077205" y="0"/>
                </a:lnTo>
                <a:lnTo>
                  <a:pt x="3077205" y="811263"/>
                </a:lnTo>
                <a:lnTo>
                  <a:pt x="0" y="811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4" name="Freeform 94"/>
          <p:cNvSpPr/>
          <p:nvPr/>
        </p:nvSpPr>
        <p:spPr>
          <a:xfrm>
            <a:off x="5563833" y="1070196"/>
            <a:ext cx="802682" cy="879433"/>
          </a:xfrm>
          <a:custGeom>
            <a:avLst/>
            <a:gdLst/>
            <a:ahLst/>
            <a:cxnLst/>
            <a:rect l="l" t="t" r="r" b="b"/>
            <a:pathLst>
              <a:path w="802682" h="879433">
                <a:moveTo>
                  <a:pt x="0" y="0"/>
                </a:moveTo>
                <a:lnTo>
                  <a:pt x="802682" y="0"/>
                </a:lnTo>
                <a:lnTo>
                  <a:pt x="802682" y="879433"/>
                </a:lnTo>
                <a:lnTo>
                  <a:pt x="0" y="8794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5" name="Freeform 95"/>
          <p:cNvSpPr/>
          <p:nvPr/>
        </p:nvSpPr>
        <p:spPr>
          <a:xfrm flipH="1">
            <a:off x="11944978" y="1078125"/>
            <a:ext cx="802682" cy="879433"/>
          </a:xfrm>
          <a:custGeom>
            <a:avLst/>
            <a:gdLst/>
            <a:ahLst/>
            <a:cxnLst/>
            <a:rect l="l" t="t" r="r" b="b"/>
            <a:pathLst>
              <a:path w="802682" h="879433">
                <a:moveTo>
                  <a:pt x="802683" y="0"/>
                </a:moveTo>
                <a:lnTo>
                  <a:pt x="0" y="0"/>
                </a:lnTo>
                <a:lnTo>
                  <a:pt x="0" y="879433"/>
                </a:lnTo>
                <a:lnTo>
                  <a:pt x="802683" y="879433"/>
                </a:lnTo>
                <a:lnTo>
                  <a:pt x="80268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6" name="Freeform 96"/>
          <p:cNvSpPr/>
          <p:nvPr/>
        </p:nvSpPr>
        <p:spPr>
          <a:xfrm>
            <a:off x="15638128" y="9525819"/>
            <a:ext cx="1621172" cy="443796"/>
          </a:xfrm>
          <a:custGeom>
            <a:avLst/>
            <a:gdLst/>
            <a:ahLst/>
            <a:cxnLst/>
            <a:rect l="l" t="t" r="r" b="b"/>
            <a:pathLst>
              <a:path w="1621172" h="443796">
                <a:moveTo>
                  <a:pt x="0" y="0"/>
                </a:moveTo>
                <a:lnTo>
                  <a:pt x="1621172" y="0"/>
                </a:lnTo>
                <a:lnTo>
                  <a:pt x="1621172" y="443796"/>
                </a:lnTo>
                <a:lnTo>
                  <a:pt x="0" y="4437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7" name="AutoShape 97"/>
          <p:cNvSpPr/>
          <p:nvPr/>
        </p:nvSpPr>
        <p:spPr>
          <a:xfrm>
            <a:off x="1717625" y="4770287"/>
            <a:ext cx="14852750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98" name="TextBox 98"/>
          <p:cNvSpPr txBox="1"/>
          <p:nvPr/>
        </p:nvSpPr>
        <p:spPr>
          <a:xfrm>
            <a:off x="1470112" y="6218749"/>
            <a:ext cx="8360966" cy="6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1"/>
              </a:lnSpc>
              <a:spcBef>
                <a:spcPct val="0"/>
              </a:spcBef>
            </a:pPr>
            <a:r>
              <a:rPr lang="en-US" sz="3900">
                <a:solidFill>
                  <a:srgbClr val="605D5D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Both agree to the conditions.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6366515" y="955896"/>
            <a:ext cx="5677226" cy="108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0"/>
              </a:lnSpc>
              <a:spcBef>
                <a:spcPct val="0"/>
              </a:spcBef>
            </a:pPr>
            <a:r>
              <a:rPr lang="en-US" sz="6422">
                <a:solidFill>
                  <a:srgbClr val="605D5D"/>
                </a:solidFill>
                <a:latin typeface="Dreaming Outloud Script"/>
                <a:ea typeface="Dreaming Outloud Script"/>
                <a:cs typeface="Dreaming Outloud Script"/>
                <a:sym typeface="Dreaming Outloud Script"/>
              </a:rPr>
              <a:t>Rule No. 03(b)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028700" y="2795046"/>
            <a:ext cx="16230600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The indefinite pronouns "both", "few", "fewer" , "many", "others" , and "several" are all plural and require a plural verb.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470112" y="7384548"/>
            <a:ext cx="3616238" cy="1082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142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The subject in this sentence is "both."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6097441" y="7384548"/>
            <a:ext cx="3733637" cy="163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142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Since the subject is "both", the verb must be plural.</a:t>
            </a:r>
          </a:p>
        </p:txBody>
      </p:sp>
      <p:sp>
        <p:nvSpPr>
          <p:cNvPr id="103" name="TextBox 103"/>
          <p:cNvSpPr txBox="1"/>
          <p:nvPr/>
        </p:nvSpPr>
        <p:spPr>
          <a:xfrm rot="653900">
            <a:off x="11191542" y="6469674"/>
            <a:ext cx="5101864" cy="163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142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The subject of the sentence is "both" and the verb is "agree." Both agree in number.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470112" y="5226860"/>
            <a:ext cx="6776982" cy="6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1"/>
              </a:lnSpc>
              <a:spcBef>
                <a:spcPct val="0"/>
              </a:spcBef>
            </a:pPr>
            <a:r>
              <a:rPr lang="en-US" sz="3900">
                <a:solidFill>
                  <a:srgbClr val="605D5D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for example:</a:t>
            </a:r>
          </a:p>
        </p:txBody>
      </p:sp>
      <p:sp>
        <p:nvSpPr>
          <p:cNvPr id="105" name="Freeform 105"/>
          <p:cNvSpPr/>
          <p:nvPr/>
        </p:nvSpPr>
        <p:spPr>
          <a:xfrm>
            <a:off x="4136374" y="6804175"/>
            <a:ext cx="3657600" cy="691619"/>
          </a:xfrm>
          <a:custGeom>
            <a:avLst/>
            <a:gdLst/>
            <a:ahLst/>
            <a:cxnLst/>
            <a:rect l="l" t="t" r="r" b="b"/>
            <a:pathLst>
              <a:path w="3657600" h="691619">
                <a:moveTo>
                  <a:pt x="0" y="0"/>
                </a:moveTo>
                <a:lnTo>
                  <a:pt x="3657600" y="0"/>
                </a:lnTo>
                <a:lnTo>
                  <a:pt x="3657600" y="691618"/>
                </a:lnTo>
                <a:lnTo>
                  <a:pt x="0" y="6916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" y="-232141"/>
            <a:ext cx="18288143" cy="10751281"/>
            <a:chOff x="0" y="0"/>
            <a:chExt cx="24384191" cy="14335042"/>
          </a:xfrm>
        </p:grpSpPr>
        <p:sp>
          <p:nvSpPr>
            <p:cNvPr id="3" name="Freeform 3"/>
            <p:cNvSpPr/>
            <p:nvPr/>
          </p:nvSpPr>
          <p:spPr>
            <a:xfrm>
              <a:off x="64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0" y="0"/>
                  </a:lnTo>
                  <a:lnTo>
                    <a:pt x="2250310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2024407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030356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605469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05898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0083333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089282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14113625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6079117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18103460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010940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133753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10800000">
              <a:off x="22133753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10800000" flipH="1">
              <a:off x="20109409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10800000" flipH="1">
              <a:off x="16079117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10800000">
              <a:off x="14126325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0800000" flipH="1">
              <a:off x="12101982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10800000">
              <a:off x="10083074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10800000" flipH="1">
              <a:off x="8058730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10800000">
              <a:off x="6054699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-10800000" flipH="1">
              <a:off x="4030356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-10800000">
              <a:off x="2024407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10800000" flipH="1">
              <a:off x="64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0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0" y="2250311"/>
                  </a:lnTo>
                  <a:lnTo>
                    <a:pt x="225031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27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flipH="1">
              <a:off x="2024471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4030419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flipH="1">
              <a:off x="6054763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8059053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 flipH="1">
              <a:off x="18103524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20109472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flipH="1">
              <a:off x="22133816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-10800000">
              <a:off x="22133689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 rot="-10800000" flipH="1">
              <a:off x="20109345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 rot="-10800000">
              <a:off x="10083397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10800000" flipH="1">
              <a:off x="8072908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10800000">
              <a:off x="6054636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0800000" flipH="1">
              <a:off x="4030292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-10800000">
              <a:off x="2024344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-10800000" flipH="1">
              <a:off x="0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64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0" y="0"/>
                  </a:lnTo>
                  <a:lnTo>
                    <a:pt x="2250310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flipH="1">
              <a:off x="202440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4030356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flipH="1">
              <a:off x="605469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 flipH="1">
              <a:off x="18103460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>
              <a:off x="2010940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 flipH="1">
              <a:off x="22133753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8072908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 flipH="1">
              <a:off x="1008339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12089345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 flipH="1">
              <a:off x="14113689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16079180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 rot="-10800000" flipH="1">
              <a:off x="16079053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 rot="-10800000">
              <a:off x="14113689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 rot="-10800000" flipH="1">
              <a:off x="12101982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7" name="Freeform 57"/>
            <p:cNvSpPr/>
            <p:nvPr/>
          </p:nvSpPr>
          <p:spPr>
            <a:xfrm>
              <a:off x="12101982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 flipH="1">
              <a:off x="1411368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1606615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-10800000">
              <a:off x="18103460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 rot="-10800000">
              <a:off x="18103397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 flipH="1">
              <a:off x="10083397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rot="-10800000">
              <a:off x="22133816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 rot="-10800000" flipH="1">
              <a:off x="20109472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 rot="-10800000">
              <a:off x="10083397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 rot="-10800000" flipH="1">
              <a:off x="8072908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 rot="-10800000">
              <a:off x="6054636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 rot="-10800000" flipH="1">
              <a:off x="4030419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9" name="Freeform 69"/>
            <p:cNvSpPr/>
            <p:nvPr/>
          </p:nvSpPr>
          <p:spPr>
            <a:xfrm rot="-10800000">
              <a:off x="2024471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0" name="Freeform 70"/>
            <p:cNvSpPr/>
            <p:nvPr/>
          </p:nvSpPr>
          <p:spPr>
            <a:xfrm rot="-10800000" flipH="1">
              <a:off x="127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1" name="Freeform 71"/>
            <p:cNvSpPr/>
            <p:nvPr/>
          </p:nvSpPr>
          <p:spPr>
            <a:xfrm>
              <a:off x="191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2" name="Freeform 72"/>
            <p:cNvSpPr/>
            <p:nvPr/>
          </p:nvSpPr>
          <p:spPr>
            <a:xfrm flipH="1">
              <a:off x="2024534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73"/>
            <p:cNvSpPr/>
            <p:nvPr/>
          </p:nvSpPr>
          <p:spPr>
            <a:xfrm>
              <a:off x="4030483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4" name="Freeform 74"/>
            <p:cNvSpPr/>
            <p:nvPr/>
          </p:nvSpPr>
          <p:spPr>
            <a:xfrm flipH="1">
              <a:off x="6054826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Freeform 75"/>
            <p:cNvSpPr/>
            <p:nvPr/>
          </p:nvSpPr>
          <p:spPr>
            <a:xfrm flipH="1">
              <a:off x="18090501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6" name="Freeform 76"/>
            <p:cNvSpPr/>
            <p:nvPr/>
          </p:nvSpPr>
          <p:spPr>
            <a:xfrm>
              <a:off x="20109536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7" name="Freeform 77"/>
            <p:cNvSpPr/>
            <p:nvPr/>
          </p:nvSpPr>
          <p:spPr>
            <a:xfrm flipH="1">
              <a:off x="22133880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8" name="Freeform 78"/>
            <p:cNvSpPr/>
            <p:nvPr/>
          </p:nvSpPr>
          <p:spPr>
            <a:xfrm>
              <a:off x="8072908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9" name="Freeform 79"/>
            <p:cNvSpPr/>
            <p:nvPr/>
          </p:nvSpPr>
          <p:spPr>
            <a:xfrm flipH="1">
              <a:off x="10083397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0" name="Freeform 80"/>
            <p:cNvSpPr/>
            <p:nvPr/>
          </p:nvSpPr>
          <p:spPr>
            <a:xfrm rot="-10800000" flipH="1">
              <a:off x="16079180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1" name="Freeform 81"/>
            <p:cNvSpPr/>
            <p:nvPr/>
          </p:nvSpPr>
          <p:spPr>
            <a:xfrm rot="-10800000">
              <a:off x="14111708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2" name="Freeform 82"/>
            <p:cNvSpPr/>
            <p:nvPr/>
          </p:nvSpPr>
          <p:spPr>
            <a:xfrm rot="-10800000" flipH="1">
              <a:off x="12101982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3" name="Freeform 83"/>
            <p:cNvSpPr/>
            <p:nvPr/>
          </p:nvSpPr>
          <p:spPr>
            <a:xfrm>
              <a:off x="12089345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4" name="Freeform 84"/>
            <p:cNvSpPr/>
            <p:nvPr/>
          </p:nvSpPr>
          <p:spPr>
            <a:xfrm flipH="1">
              <a:off x="14111708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5" name="Freeform 85"/>
            <p:cNvSpPr/>
            <p:nvPr/>
          </p:nvSpPr>
          <p:spPr>
            <a:xfrm>
              <a:off x="16066157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6" name="Freeform 86"/>
            <p:cNvSpPr/>
            <p:nvPr/>
          </p:nvSpPr>
          <p:spPr>
            <a:xfrm rot="-10800000">
              <a:off x="18103524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7" name="Freeform 87"/>
          <p:cNvSpPr/>
          <p:nvPr/>
        </p:nvSpPr>
        <p:spPr>
          <a:xfrm>
            <a:off x="1360062" y="-125030"/>
            <a:ext cx="7452575" cy="10537060"/>
          </a:xfrm>
          <a:custGeom>
            <a:avLst/>
            <a:gdLst/>
            <a:ahLst/>
            <a:cxnLst/>
            <a:rect l="l" t="t" r="r" b="b"/>
            <a:pathLst>
              <a:path w="7452575" h="10537060">
                <a:moveTo>
                  <a:pt x="0" y="0"/>
                </a:moveTo>
                <a:lnTo>
                  <a:pt x="7452576" y="0"/>
                </a:lnTo>
                <a:lnTo>
                  <a:pt x="7452576" y="10537060"/>
                </a:lnTo>
                <a:lnTo>
                  <a:pt x="0" y="10537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8" name="Freeform 88"/>
          <p:cNvSpPr/>
          <p:nvPr/>
        </p:nvSpPr>
        <p:spPr>
          <a:xfrm>
            <a:off x="2611443" y="1204558"/>
            <a:ext cx="7315200" cy="1449740"/>
          </a:xfrm>
          <a:custGeom>
            <a:avLst/>
            <a:gdLst/>
            <a:ahLst/>
            <a:cxnLst/>
            <a:rect l="l" t="t" r="r" b="b"/>
            <a:pathLst>
              <a:path w="7315200" h="1449740">
                <a:moveTo>
                  <a:pt x="0" y="0"/>
                </a:moveTo>
                <a:lnTo>
                  <a:pt x="7315200" y="0"/>
                </a:lnTo>
                <a:lnTo>
                  <a:pt x="7315200" y="1449740"/>
                </a:lnTo>
                <a:lnTo>
                  <a:pt x="0" y="1449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9" name="TextBox 89"/>
          <p:cNvSpPr txBox="1"/>
          <p:nvPr/>
        </p:nvSpPr>
        <p:spPr>
          <a:xfrm>
            <a:off x="2611443" y="1329951"/>
            <a:ext cx="4949813" cy="108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0"/>
              </a:lnSpc>
              <a:spcBef>
                <a:spcPct val="0"/>
              </a:spcBef>
            </a:pPr>
            <a:r>
              <a:rPr lang="en-US" sz="6422">
                <a:solidFill>
                  <a:srgbClr val="605D5D"/>
                </a:solidFill>
                <a:latin typeface="Dreaming Outloud Script"/>
                <a:ea typeface="Dreaming Outloud Script"/>
                <a:cs typeface="Dreaming Outloud Script"/>
                <a:sym typeface="Dreaming Outloud Script"/>
              </a:rPr>
              <a:t>Let's Try!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3227930" y="2955029"/>
            <a:ext cx="3716839" cy="489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Read the sentences on the right and decide which verb matches the number of the subject correctly.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9144000" y="2955029"/>
            <a:ext cx="8115300" cy="630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8" lvl="1" indent="-431799" algn="l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Everybody (likes, like) apple pie.</a:t>
            </a:r>
          </a:p>
          <a:p>
            <a:pPr marL="863598" lvl="1" indent="-431799" algn="l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Few (wants, want) to be part of the organization.</a:t>
            </a:r>
          </a:p>
          <a:p>
            <a:pPr marL="863598" lvl="1" indent="-431799" algn="l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Someone (refills, refill) the water dispenser every day.</a:t>
            </a:r>
          </a:p>
          <a:p>
            <a:pPr marL="863598" lvl="1" indent="-431799" algn="l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Both (matches, match) that color.</a:t>
            </a:r>
          </a:p>
          <a:p>
            <a:pPr marL="863598" lvl="1" indent="-431799" algn="l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Nobody (listens, listen) to the morning announcement.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5793" y="1612161"/>
            <a:ext cx="14822690" cy="7646139"/>
            <a:chOff x="0" y="0"/>
            <a:chExt cx="3903918" cy="20137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03918" cy="2013798"/>
            </a:xfrm>
            <a:custGeom>
              <a:avLst/>
              <a:gdLst/>
              <a:ahLst/>
              <a:cxnLst/>
              <a:rect l="l" t="t" r="r" b="b"/>
              <a:pathLst>
                <a:path w="3903918" h="2013798">
                  <a:moveTo>
                    <a:pt x="26637" y="0"/>
                  </a:moveTo>
                  <a:lnTo>
                    <a:pt x="3877281" y="0"/>
                  </a:lnTo>
                  <a:cubicBezTo>
                    <a:pt x="3891992" y="0"/>
                    <a:pt x="3903918" y="11926"/>
                    <a:pt x="3903918" y="26637"/>
                  </a:cubicBezTo>
                  <a:lnTo>
                    <a:pt x="3903918" y="1987161"/>
                  </a:lnTo>
                  <a:cubicBezTo>
                    <a:pt x="3903918" y="2001872"/>
                    <a:pt x="3891992" y="2013798"/>
                    <a:pt x="3877281" y="2013798"/>
                  </a:cubicBezTo>
                  <a:lnTo>
                    <a:pt x="26637" y="2013798"/>
                  </a:lnTo>
                  <a:cubicBezTo>
                    <a:pt x="11926" y="2013798"/>
                    <a:pt x="0" y="2001872"/>
                    <a:pt x="0" y="1987161"/>
                  </a:cubicBezTo>
                  <a:lnTo>
                    <a:pt x="0" y="26637"/>
                  </a:lnTo>
                  <a:cubicBezTo>
                    <a:pt x="0" y="11926"/>
                    <a:pt x="11926" y="0"/>
                    <a:pt x="26637" y="0"/>
                  </a:cubicBezTo>
                  <a:close/>
                </a:path>
              </a:pathLst>
            </a:custGeom>
            <a:solidFill>
              <a:srgbClr val="FFFFFF">
                <a:alpha val="5098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03918" cy="2051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52716" y="223724"/>
            <a:ext cx="1413167" cy="1388437"/>
          </a:xfrm>
          <a:custGeom>
            <a:avLst/>
            <a:gdLst/>
            <a:ahLst/>
            <a:cxnLst/>
            <a:rect l="l" t="t" r="r" b="b"/>
            <a:pathLst>
              <a:path w="1413167" h="1388437">
                <a:moveTo>
                  <a:pt x="0" y="0"/>
                </a:moveTo>
                <a:lnTo>
                  <a:pt x="1413168" y="0"/>
                </a:lnTo>
                <a:lnTo>
                  <a:pt x="1413168" y="1388437"/>
                </a:lnTo>
                <a:lnTo>
                  <a:pt x="0" y="1388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184" y="32046"/>
            <a:ext cx="5089752" cy="992502"/>
          </a:xfrm>
          <a:custGeom>
            <a:avLst/>
            <a:gdLst/>
            <a:ahLst/>
            <a:cxnLst/>
            <a:rect l="l" t="t" r="r" b="b"/>
            <a:pathLst>
              <a:path w="5089752" h="992502">
                <a:moveTo>
                  <a:pt x="0" y="0"/>
                </a:moveTo>
                <a:lnTo>
                  <a:pt x="5089752" y="0"/>
                </a:lnTo>
                <a:lnTo>
                  <a:pt x="5089752" y="992501"/>
                </a:lnTo>
                <a:lnTo>
                  <a:pt x="0" y="992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49658" y="611917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54023" y="1792249"/>
            <a:ext cx="13653862" cy="183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>
                <a:solidFill>
                  <a:srgbClr val="2B4743"/>
                </a:solidFill>
                <a:latin typeface="Gagalin"/>
                <a:ea typeface="Gagalin"/>
                <a:cs typeface="Gagalin"/>
                <a:sym typeface="Gagalin"/>
              </a:rPr>
              <a:t>4. Uncountable nouns(a) and collective nouns(b) take singular Verbs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91437" y="4713062"/>
            <a:ext cx="1291644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74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 A: </a:t>
            </a:r>
            <a:r>
              <a:rPr lang="en-US" sz="3399" u="sng">
                <a:solidFill>
                  <a:srgbClr val="2B474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Education</a:t>
            </a:r>
            <a:r>
              <a:rPr lang="en-US" sz="3399">
                <a:solidFill>
                  <a:srgbClr val="2B474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99">
                <a:solidFill>
                  <a:srgbClr val="2B4743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is</a:t>
            </a:r>
            <a:r>
              <a:rPr lang="en-US" sz="3399">
                <a:solidFill>
                  <a:srgbClr val="2B474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the key to success.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74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 B: The </a:t>
            </a:r>
            <a:r>
              <a:rPr lang="en-US" sz="3399">
                <a:solidFill>
                  <a:srgbClr val="2B4743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committee</a:t>
            </a:r>
            <a:r>
              <a:rPr lang="en-US" sz="3399">
                <a:solidFill>
                  <a:srgbClr val="2B474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99" u="sng">
                <a:solidFill>
                  <a:srgbClr val="2B474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agrees</a:t>
            </a:r>
            <a:r>
              <a:rPr lang="en-US" sz="3399">
                <a:solidFill>
                  <a:srgbClr val="2B474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on the quality of the writing.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580426"/>
            <a:ext cx="16627433" cy="8408191"/>
          </a:xfrm>
          <a:custGeom>
            <a:avLst/>
            <a:gdLst/>
            <a:ahLst/>
            <a:cxnLst/>
            <a:rect l="l" t="t" r="r" b="b"/>
            <a:pathLst>
              <a:path w="16627433" h="8408191">
                <a:moveTo>
                  <a:pt x="0" y="0"/>
                </a:moveTo>
                <a:lnTo>
                  <a:pt x="16627433" y="0"/>
                </a:lnTo>
                <a:lnTo>
                  <a:pt x="16627433" y="8408191"/>
                </a:lnTo>
                <a:lnTo>
                  <a:pt x="0" y="8408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57" t="-21504" r="-9254" b="-17978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934565" y="-295427"/>
            <a:ext cx="1889475" cy="1856410"/>
          </a:xfrm>
          <a:custGeom>
            <a:avLst/>
            <a:gdLst/>
            <a:ahLst/>
            <a:cxnLst/>
            <a:rect l="l" t="t" r="r" b="b"/>
            <a:pathLst>
              <a:path w="1889475" h="1856410">
                <a:moveTo>
                  <a:pt x="1889475" y="0"/>
                </a:moveTo>
                <a:lnTo>
                  <a:pt x="0" y="0"/>
                </a:lnTo>
                <a:lnTo>
                  <a:pt x="0" y="1856409"/>
                </a:lnTo>
                <a:lnTo>
                  <a:pt x="1889475" y="1856409"/>
                </a:lnTo>
                <a:lnTo>
                  <a:pt x="18894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412545"/>
            <a:ext cx="7315200" cy="1152144"/>
          </a:xfrm>
          <a:custGeom>
            <a:avLst/>
            <a:gdLst/>
            <a:ahLst/>
            <a:cxnLst/>
            <a:rect l="l" t="t" r="r" b="b"/>
            <a:pathLst>
              <a:path w="7315200" h="1152144">
                <a:moveTo>
                  <a:pt x="0" y="0"/>
                </a:moveTo>
                <a:lnTo>
                  <a:pt x="7315200" y="0"/>
                </a:lnTo>
                <a:lnTo>
                  <a:pt x="7315200" y="1152144"/>
                </a:lnTo>
                <a:lnTo>
                  <a:pt x="0" y="11521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1424623"/>
            <a:ext cx="1987387" cy="2130726"/>
          </a:xfrm>
          <a:custGeom>
            <a:avLst/>
            <a:gdLst/>
            <a:ahLst/>
            <a:cxnLst/>
            <a:rect l="l" t="t" r="r" b="b"/>
            <a:pathLst>
              <a:path w="1987387" h="2130726">
                <a:moveTo>
                  <a:pt x="0" y="0"/>
                </a:moveTo>
                <a:lnTo>
                  <a:pt x="1987387" y="0"/>
                </a:lnTo>
                <a:lnTo>
                  <a:pt x="1987387" y="2130726"/>
                </a:lnTo>
                <a:lnTo>
                  <a:pt x="0" y="21307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52395" y="537527"/>
            <a:ext cx="1518321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BA595"/>
                </a:solidFill>
                <a:latin typeface="Gagalin"/>
                <a:ea typeface="Gagalin"/>
                <a:cs typeface="Gagalin"/>
                <a:sym typeface="Gagalin"/>
              </a:rPr>
              <a:t>Proofread this advertisement to find the errors.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2970" y="789495"/>
            <a:ext cx="17094213" cy="1661421"/>
            <a:chOff x="0" y="0"/>
            <a:chExt cx="4502180" cy="4375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2179" cy="437576"/>
            </a:xfrm>
            <a:custGeom>
              <a:avLst/>
              <a:gdLst/>
              <a:ahLst/>
              <a:cxnLst/>
              <a:rect l="l" t="t" r="r" b="b"/>
              <a:pathLst>
                <a:path w="4502179" h="437576">
                  <a:moveTo>
                    <a:pt x="23098" y="0"/>
                  </a:moveTo>
                  <a:lnTo>
                    <a:pt x="4479082" y="0"/>
                  </a:lnTo>
                  <a:cubicBezTo>
                    <a:pt x="4485208" y="0"/>
                    <a:pt x="4491082" y="2434"/>
                    <a:pt x="4495414" y="6765"/>
                  </a:cubicBezTo>
                  <a:cubicBezTo>
                    <a:pt x="4499746" y="11097"/>
                    <a:pt x="4502179" y="16972"/>
                    <a:pt x="4502179" y="23098"/>
                  </a:cubicBezTo>
                  <a:lnTo>
                    <a:pt x="4502179" y="414478"/>
                  </a:lnTo>
                  <a:cubicBezTo>
                    <a:pt x="4502179" y="427235"/>
                    <a:pt x="4491838" y="437576"/>
                    <a:pt x="4479082" y="437576"/>
                  </a:cubicBezTo>
                  <a:lnTo>
                    <a:pt x="23098" y="437576"/>
                  </a:lnTo>
                  <a:cubicBezTo>
                    <a:pt x="10341" y="437576"/>
                    <a:pt x="0" y="427235"/>
                    <a:pt x="0" y="414478"/>
                  </a:cubicBezTo>
                  <a:lnTo>
                    <a:pt x="0" y="23098"/>
                  </a:lnTo>
                  <a:cubicBezTo>
                    <a:pt x="0" y="10341"/>
                    <a:pt x="10341" y="0"/>
                    <a:pt x="23098" y="0"/>
                  </a:cubicBezTo>
                  <a:close/>
                </a:path>
              </a:pathLst>
            </a:custGeom>
            <a:solidFill>
              <a:srgbClr val="FFFFFF">
                <a:alpha val="5098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02180" cy="475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2970" y="2800943"/>
            <a:ext cx="17094213" cy="6457357"/>
            <a:chOff x="0" y="0"/>
            <a:chExt cx="4502180" cy="17007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2179" cy="1700703"/>
            </a:xfrm>
            <a:custGeom>
              <a:avLst/>
              <a:gdLst/>
              <a:ahLst/>
              <a:cxnLst/>
              <a:rect l="l" t="t" r="r" b="b"/>
              <a:pathLst>
                <a:path w="4502179" h="1700703">
                  <a:moveTo>
                    <a:pt x="23098" y="0"/>
                  </a:moveTo>
                  <a:lnTo>
                    <a:pt x="4479082" y="0"/>
                  </a:lnTo>
                  <a:cubicBezTo>
                    <a:pt x="4485208" y="0"/>
                    <a:pt x="4491082" y="2434"/>
                    <a:pt x="4495414" y="6765"/>
                  </a:cubicBezTo>
                  <a:cubicBezTo>
                    <a:pt x="4499746" y="11097"/>
                    <a:pt x="4502179" y="16972"/>
                    <a:pt x="4502179" y="23098"/>
                  </a:cubicBezTo>
                  <a:lnTo>
                    <a:pt x="4502179" y="1677605"/>
                  </a:lnTo>
                  <a:cubicBezTo>
                    <a:pt x="4502179" y="1690362"/>
                    <a:pt x="4491838" y="1700703"/>
                    <a:pt x="4479082" y="1700703"/>
                  </a:cubicBezTo>
                  <a:lnTo>
                    <a:pt x="23098" y="1700703"/>
                  </a:lnTo>
                  <a:cubicBezTo>
                    <a:pt x="10341" y="1700703"/>
                    <a:pt x="0" y="1690362"/>
                    <a:pt x="0" y="1677605"/>
                  </a:cubicBezTo>
                  <a:lnTo>
                    <a:pt x="0" y="23098"/>
                  </a:lnTo>
                  <a:cubicBezTo>
                    <a:pt x="0" y="10341"/>
                    <a:pt x="10341" y="0"/>
                    <a:pt x="23098" y="0"/>
                  </a:cubicBezTo>
                  <a:close/>
                </a:path>
              </a:pathLst>
            </a:custGeom>
            <a:solidFill>
              <a:srgbClr val="FFFFFF">
                <a:alpha val="5098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502180" cy="1738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49406" y="1047750"/>
            <a:ext cx="6770720" cy="100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7"/>
              </a:lnSpc>
            </a:pPr>
            <a:r>
              <a:rPr lang="en-US" sz="6765">
                <a:solidFill>
                  <a:srgbClr val="2B4743"/>
                </a:solidFill>
                <a:latin typeface="Gagalin"/>
                <a:ea typeface="Gagalin"/>
                <a:cs typeface="Gagalin"/>
                <a:sym typeface="Gagalin"/>
              </a:rPr>
              <a:t>Rule Breaker :</a:t>
            </a:r>
          </a:p>
        </p:txBody>
      </p:sp>
      <p:sp>
        <p:nvSpPr>
          <p:cNvPr id="9" name="Freeform 9"/>
          <p:cNvSpPr/>
          <p:nvPr/>
        </p:nvSpPr>
        <p:spPr>
          <a:xfrm>
            <a:off x="16116458" y="197176"/>
            <a:ext cx="1889475" cy="1856410"/>
          </a:xfrm>
          <a:custGeom>
            <a:avLst/>
            <a:gdLst/>
            <a:ahLst/>
            <a:cxnLst/>
            <a:rect l="l" t="t" r="r" b="b"/>
            <a:pathLst>
              <a:path w="1889475" h="1856410">
                <a:moveTo>
                  <a:pt x="0" y="0"/>
                </a:moveTo>
                <a:lnTo>
                  <a:pt x="1889475" y="0"/>
                </a:lnTo>
                <a:lnTo>
                  <a:pt x="1889475" y="1856410"/>
                </a:lnTo>
                <a:lnTo>
                  <a:pt x="0" y="1856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639268" y="-2438244"/>
            <a:ext cx="3278535" cy="3563625"/>
          </a:xfrm>
          <a:custGeom>
            <a:avLst/>
            <a:gdLst/>
            <a:ahLst/>
            <a:cxnLst/>
            <a:rect l="l" t="t" r="r" b="b"/>
            <a:pathLst>
              <a:path w="3278535" h="3563625">
                <a:moveTo>
                  <a:pt x="0" y="0"/>
                </a:moveTo>
                <a:lnTo>
                  <a:pt x="3278536" y="0"/>
                </a:lnTo>
                <a:lnTo>
                  <a:pt x="3278536" y="3563625"/>
                </a:lnTo>
                <a:lnTo>
                  <a:pt x="0" y="3563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>
            <a:off x="-484748" y="8887176"/>
            <a:ext cx="6016572" cy="947610"/>
          </a:xfrm>
          <a:custGeom>
            <a:avLst/>
            <a:gdLst/>
            <a:ahLst/>
            <a:cxnLst/>
            <a:rect l="l" t="t" r="r" b="b"/>
            <a:pathLst>
              <a:path w="6016572" h="947610">
                <a:moveTo>
                  <a:pt x="0" y="0"/>
                </a:moveTo>
                <a:lnTo>
                  <a:pt x="6016572" y="0"/>
                </a:lnTo>
                <a:lnTo>
                  <a:pt x="6016572" y="947610"/>
                </a:lnTo>
                <a:lnTo>
                  <a:pt x="0" y="947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49406" y="2964581"/>
            <a:ext cx="16464302" cy="531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0"/>
              </a:lnSpc>
            </a:pPr>
            <a:r>
              <a:rPr lang="en-US" sz="4900">
                <a:solidFill>
                  <a:srgbClr val="2B4743"/>
                </a:solidFill>
                <a:latin typeface="Gagalin"/>
                <a:ea typeface="Gagalin"/>
                <a:cs typeface="Gagalin"/>
                <a:sym typeface="Gagalin"/>
              </a:rPr>
              <a:t>Some countable nouns in English such as earnings, goods, odds, scissors, proceeds, trousers, and valuables which only have a plural form, take a plural verb.</a:t>
            </a:r>
          </a:p>
          <a:p>
            <a:pPr algn="ctr">
              <a:lnSpc>
                <a:spcPts val="7279"/>
              </a:lnSpc>
            </a:pPr>
            <a:endParaRPr lang="en-US" sz="4900">
              <a:solidFill>
                <a:srgbClr val="2B4743"/>
              </a:solidFill>
              <a:latin typeface="Gagalin"/>
              <a:ea typeface="Gagalin"/>
              <a:cs typeface="Gagalin"/>
              <a:sym typeface="Gagalin"/>
            </a:endParaRPr>
          </a:p>
          <a:p>
            <a:pPr algn="l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Example: The </a:t>
            </a:r>
            <a:r>
              <a:rPr lang="en-US" sz="440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earnings</a:t>
            </a:r>
            <a:r>
              <a:rPr lang="en-US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this quarter </a:t>
            </a:r>
          </a:p>
          <a:p>
            <a:pPr algn="l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exceed expectations.</a:t>
            </a:r>
          </a:p>
          <a:p>
            <a:pPr algn="l">
              <a:lnSpc>
                <a:spcPts val="1679"/>
              </a:lnSpc>
            </a:pPr>
            <a:endParaRPr lang="en-US" sz="440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2458858" y="6029622"/>
            <a:ext cx="7315200" cy="3990109"/>
          </a:xfrm>
          <a:custGeom>
            <a:avLst/>
            <a:gdLst/>
            <a:ahLst/>
            <a:cxnLst/>
            <a:rect l="l" t="t" r="r" b="b"/>
            <a:pathLst>
              <a:path w="7315200" h="3990109">
                <a:moveTo>
                  <a:pt x="0" y="0"/>
                </a:moveTo>
                <a:lnTo>
                  <a:pt x="7315200" y="0"/>
                </a:lnTo>
                <a:lnTo>
                  <a:pt x="7315200" y="3990109"/>
                </a:lnTo>
                <a:lnTo>
                  <a:pt x="0" y="39901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949658" y="611917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" y="-232141"/>
            <a:ext cx="18288143" cy="10751281"/>
            <a:chOff x="0" y="0"/>
            <a:chExt cx="24384191" cy="14335042"/>
          </a:xfrm>
        </p:grpSpPr>
        <p:sp>
          <p:nvSpPr>
            <p:cNvPr id="3" name="Freeform 3"/>
            <p:cNvSpPr/>
            <p:nvPr/>
          </p:nvSpPr>
          <p:spPr>
            <a:xfrm>
              <a:off x="64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0" y="0"/>
                  </a:lnTo>
                  <a:lnTo>
                    <a:pt x="2250310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2024407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030356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605469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05898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0083333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089282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14113625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6079117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18103460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010940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133753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10800000">
              <a:off x="22133753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10800000" flipH="1">
              <a:off x="20109409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10800000" flipH="1">
              <a:off x="16079117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10800000">
              <a:off x="14126325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0800000" flipH="1">
              <a:off x="12101982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10800000">
              <a:off x="10083074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10800000" flipH="1">
              <a:off x="8058730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10800000">
              <a:off x="6054699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-10800000" flipH="1">
              <a:off x="4030356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-10800000">
              <a:off x="2024407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10800000" flipH="1">
              <a:off x="64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0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0" y="2250311"/>
                  </a:lnTo>
                  <a:lnTo>
                    <a:pt x="225031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27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flipH="1">
              <a:off x="2024471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4030419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flipH="1">
              <a:off x="6054763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8059053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 flipH="1">
              <a:off x="18103524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20109472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flipH="1">
              <a:off x="22133816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-10800000">
              <a:off x="22133689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 rot="-10800000" flipH="1">
              <a:off x="20109345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 rot="-10800000">
              <a:off x="10083397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10800000" flipH="1">
              <a:off x="8072908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10800000">
              <a:off x="6054636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0800000" flipH="1">
              <a:off x="4030292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-10800000">
              <a:off x="2024344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-10800000" flipH="1">
              <a:off x="0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64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0" y="0"/>
                  </a:lnTo>
                  <a:lnTo>
                    <a:pt x="2250310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flipH="1">
              <a:off x="202440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4030356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flipH="1">
              <a:off x="605469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 flipH="1">
              <a:off x="18103460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>
              <a:off x="2010940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 flipH="1">
              <a:off x="22133753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8072908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 flipH="1">
              <a:off x="1008339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12089345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 flipH="1">
              <a:off x="14113689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16079180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 rot="-10800000" flipH="1">
              <a:off x="16079053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 rot="-10800000">
              <a:off x="14113689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 rot="-10800000" flipH="1">
              <a:off x="12101982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7" name="Freeform 57"/>
            <p:cNvSpPr/>
            <p:nvPr/>
          </p:nvSpPr>
          <p:spPr>
            <a:xfrm>
              <a:off x="12101982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 flipH="1">
              <a:off x="1411368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1606615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-10800000">
              <a:off x="18103460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 rot="-10800000">
              <a:off x="18103397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 flipH="1">
              <a:off x="10083397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rot="-10800000">
              <a:off x="22133816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 rot="-10800000" flipH="1">
              <a:off x="20109472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 rot="-10800000">
              <a:off x="10083397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 rot="-10800000" flipH="1">
              <a:off x="8072908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 rot="-10800000">
              <a:off x="6054636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 rot="-10800000" flipH="1">
              <a:off x="4030419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9" name="Freeform 69"/>
            <p:cNvSpPr/>
            <p:nvPr/>
          </p:nvSpPr>
          <p:spPr>
            <a:xfrm rot="-10800000">
              <a:off x="2024471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0" name="Freeform 70"/>
            <p:cNvSpPr/>
            <p:nvPr/>
          </p:nvSpPr>
          <p:spPr>
            <a:xfrm rot="-10800000" flipH="1">
              <a:off x="127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1" name="Freeform 71"/>
            <p:cNvSpPr/>
            <p:nvPr/>
          </p:nvSpPr>
          <p:spPr>
            <a:xfrm>
              <a:off x="191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2" name="Freeform 72"/>
            <p:cNvSpPr/>
            <p:nvPr/>
          </p:nvSpPr>
          <p:spPr>
            <a:xfrm flipH="1">
              <a:off x="2024534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73"/>
            <p:cNvSpPr/>
            <p:nvPr/>
          </p:nvSpPr>
          <p:spPr>
            <a:xfrm>
              <a:off x="4030483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4" name="Freeform 74"/>
            <p:cNvSpPr/>
            <p:nvPr/>
          </p:nvSpPr>
          <p:spPr>
            <a:xfrm flipH="1">
              <a:off x="6054826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Freeform 75"/>
            <p:cNvSpPr/>
            <p:nvPr/>
          </p:nvSpPr>
          <p:spPr>
            <a:xfrm flipH="1">
              <a:off x="18090501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6" name="Freeform 76"/>
            <p:cNvSpPr/>
            <p:nvPr/>
          </p:nvSpPr>
          <p:spPr>
            <a:xfrm>
              <a:off x="20109536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7" name="Freeform 77"/>
            <p:cNvSpPr/>
            <p:nvPr/>
          </p:nvSpPr>
          <p:spPr>
            <a:xfrm flipH="1">
              <a:off x="22133880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8" name="Freeform 78"/>
            <p:cNvSpPr/>
            <p:nvPr/>
          </p:nvSpPr>
          <p:spPr>
            <a:xfrm>
              <a:off x="8072908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9" name="Freeform 79"/>
            <p:cNvSpPr/>
            <p:nvPr/>
          </p:nvSpPr>
          <p:spPr>
            <a:xfrm flipH="1">
              <a:off x="10083397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0" name="Freeform 80"/>
            <p:cNvSpPr/>
            <p:nvPr/>
          </p:nvSpPr>
          <p:spPr>
            <a:xfrm rot="-10800000" flipH="1">
              <a:off x="16079180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1" name="Freeform 81"/>
            <p:cNvSpPr/>
            <p:nvPr/>
          </p:nvSpPr>
          <p:spPr>
            <a:xfrm rot="-10800000">
              <a:off x="14111708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2" name="Freeform 82"/>
            <p:cNvSpPr/>
            <p:nvPr/>
          </p:nvSpPr>
          <p:spPr>
            <a:xfrm rot="-10800000" flipH="1">
              <a:off x="12101982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3" name="Freeform 83"/>
            <p:cNvSpPr/>
            <p:nvPr/>
          </p:nvSpPr>
          <p:spPr>
            <a:xfrm>
              <a:off x="12089345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4" name="Freeform 84"/>
            <p:cNvSpPr/>
            <p:nvPr/>
          </p:nvSpPr>
          <p:spPr>
            <a:xfrm flipH="1">
              <a:off x="14111708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5" name="Freeform 85"/>
            <p:cNvSpPr/>
            <p:nvPr/>
          </p:nvSpPr>
          <p:spPr>
            <a:xfrm>
              <a:off x="16066157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6" name="Freeform 86"/>
            <p:cNvSpPr/>
            <p:nvPr/>
          </p:nvSpPr>
          <p:spPr>
            <a:xfrm rot="-10800000">
              <a:off x="18103524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7" name="Freeform 87"/>
          <p:cNvSpPr/>
          <p:nvPr/>
        </p:nvSpPr>
        <p:spPr>
          <a:xfrm>
            <a:off x="1360062" y="-125030"/>
            <a:ext cx="7452575" cy="10537060"/>
          </a:xfrm>
          <a:custGeom>
            <a:avLst/>
            <a:gdLst/>
            <a:ahLst/>
            <a:cxnLst/>
            <a:rect l="l" t="t" r="r" b="b"/>
            <a:pathLst>
              <a:path w="7452575" h="10537060">
                <a:moveTo>
                  <a:pt x="0" y="0"/>
                </a:moveTo>
                <a:lnTo>
                  <a:pt x="7452576" y="0"/>
                </a:lnTo>
                <a:lnTo>
                  <a:pt x="7452576" y="10537060"/>
                </a:lnTo>
                <a:lnTo>
                  <a:pt x="0" y="10537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8" name="Freeform 88"/>
          <p:cNvSpPr/>
          <p:nvPr/>
        </p:nvSpPr>
        <p:spPr>
          <a:xfrm>
            <a:off x="2611443" y="1204558"/>
            <a:ext cx="7315200" cy="1449740"/>
          </a:xfrm>
          <a:custGeom>
            <a:avLst/>
            <a:gdLst/>
            <a:ahLst/>
            <a:cxnLst/>
            <a:rect l="l" t="t" r="r" b="b"/>
            <a:pathLst>
              <a:path w="7315200" h="1449740">
                <a:moveTo>
                  <a:pt x="0" y="0"/>
                </a:moveTo>
                <a:lnTo>
                  <a:pt x="7315200" y="0"/>
                </a:lnTo>
                <a:lnTo>
                  <a:pt x="7315200" y="1449740"/>
                </a:lnTo>
                <a:lnTo>
                  <a:pt x="0" y="1449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9" name="TextBox 89"/>
          <p:cNvSpPr txBox="1"/>
          <p:nvPr/>
        </p:nvSpPr>
        <p:spPr>
          <a:xfrm>
            <a:off x="2611443" y="1329951"/>
            <a:ext cx="4949813" cy="108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0"/>
              </a:lnSpc>
              <a:spcBef>
                <a:spcPct val="0"/>
              </a:spcBef>
            </a:pPr>
            <a:r>
              <a:rPr lang="en-US" sz="6422">
                <a:solidFill>
                  <a:srgbClr val="605D5D"/>
                </a:solidFill>
                <a:latin typeface="Dreaming Outloud Script"/>
                <a:ea typeface="Dreaming Outloud Script"/>
                <a:cs typeface="Dreaming Outloud Script"/>
                <a:sym typeface="Dreaming Outloud Script"/>
              </a:rPr>
              <a:t>Let's Try!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3227930" y="2955029"/>
            <a:ext cx="3716839" cy="489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Read the sentences on the right and decide which verb matches the number of the subject correctly.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9144000" y="2945504"/>
            <a:ext cx="8115300" cy="614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8" lvl="1" indent="-421004" algn="l">
              <a:lnSpc>
                <a:spcPts val="5459"/>
              </a:lnSpc>
              <a:buAutoNum type="arabicPeriod"/>
            </a:pPr>
            <a:r>
              <a:rPr lang="en-US" sz="38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The binoculars (is, are) dirty, so it's hard to use them.</a:t>
            </a:r>
          </a:p>
          <a:p>
            <a:pPr marL="842008" lvl="1" indent="-421004" algn="l">
              <a:lnSpc>
                <a:spcPts val="5459"/>
              </a:lnSpc>
              <a:buAutoNum type="arabicPeriod"/>
            </a:pPr>
            <a:r>
              <a:rPr lang="en-US" sz="38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The news (starts, start) at 8 in the evening.</a:t>
            </a:r>
          </a:p>
          <a:p>
            <a:pPr marL="842008" lvl="1" indent="-421004" algn="l">
              <a:lnSpc>
                <a:spcPts val="5459"/>
              </a:lnSpc>
              <a:buAutoNum type="arabicPeriod"/>
            </a:pPr>
            <a:r>
              <a:rPr lang="en-US" sz="38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The scissors (needs, need) shaping. Shorts (is, are) not allowed in the building.</a:t>
            </a:r>
          </a:p>
          <a:p>
            <a:pPr marL="842008" lvl="1" indent="-421004" algn="l">
              <a:lnSpc>
                <a:spcPts val="5459"/>
              </a:lnSpc>
              <a:buAutoNum type="arabicPeriod"/>
            </a:pPr>
            <a:r>
              <a:rPr lang="en-US" sz="38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Measles (spreads, spread) quicker than expected.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7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5002" y="912461"/>
            <a:ext cx="15382473" cy="7882999"/>
            <a:chOff x="0" y="0"/>
            <a:chExt cx="4051351" cy="20761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51351" cy="2076181"/>
            </a:xfrm>
            <a:custGeom>
              <a:avLst/>
              <a:gdLst/>
              <a:ahLst/>
              <a:cxnLst/>
              <a:rect l="l" t="t" r="r" b="b"/>
              <a:pathLst>
                <a:path w="4051351" h="2076181">
                  <a:moveTo>
                    <a:pt x="25668" y="0"/>
                  </a:moveTo>
                  <a:lnTo>
                    <a:pt x="4025683" y="0"/>
                  </a:lnTo>
                  <a:cubicBezTo>
                    <a:pt x="4039859" y="0"/>
                    <a:pt x="4051351" y="11492"/>
                    <a:pt x="4051351" y="25668"/>
                  </a:cubicBezTo>
                  <a:lnTo>
                    <a:pt x="4051351" y="2050513"/>
                  </a:lnTo>
                  <a:cubicBezTo>
                    <a:pt x="4051351" y="2064689"/>
                    <a:pt x="4039859" y="2076181"/>
                    <a:pt x="4025683" y="2076181"/>
                  </a:cubicBezTo>
                  <a:lnTo>
                    <a:pt x="25668" y="2076181"/>
                  </a:lnTo>
                  <a:cubicBezTo>
                    <a:pt x="18860" y="2076181"/>
                    <a:pt x="12332" y="2073476"/>
                    <a:pt x="7518" y="2068663"/>
                  </a:cubicBezTo>
                  <a:cubicBezTo>
                    <a:pt x="2704" y="2063849"/>
                    <a:pt x="0" y="2057320"/>
                    <a:pt x="0" y="2050513"/>
                  </a:cubicBezTo>
                  <a:lnTo>
                    <a:pt x="0" y="25668"/>
                  </a:lnTo>
                  <a:cubicBezTo>
                    <a:pt x="0" y="11492"/>
                    <a:pt x="11492" y="0"/>
                    <a:pt x="25668" y="0"/>
                  </a:cubicBezTo>
                  <a:close/>
                </a:path>
              </a:pathLst>
            </a:custGeom>
            <a:solidFill>
              <a:srgbClr val="FFFFFF">
                <a:alpha val="5098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051351" cy="2114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679817">
            <a:off x="78112" y="-254661"/>
            <a:ext cx="1426620" cy="1491891"/>
          </a:xfrm>
          <a:custGeom>
            <a:avLst/>
            <a:gdLst/>
            <a:ahLst/>
            <a:cxnLst/>
            <a:rect l="l" t="t" r="r" b="b"/>
            <a:pathLst>
              <a:path w="1426620" h="1491891">
                <a:moveTo>
                  <a:pt x="0" y="0"/>
                </a:moveTo>
                <a:lnTo>
                  <a:pt x="1426620" y="0"/>
                </a:lnTo>
                <a:lnTo>
                  <a:pt x="1426620" y="1491891"/>
                </a:lnTo>
                <a:lnTo>
                  <a:pt x="0" y="1491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96741" y="9258300"/>
            <a:ext cx="2991259" cy="1491891"/>
          </a:xfrm>
          <a:custGeom>
            <a:avLst/>
            <a:gdLst/>
            <a:ahLst/>
            <a:cxnLst/>
            <a:rect l="l" t="t" r="r" b="b"/>
            <a:pathLst>
              <a:path w="2991259" h="1491891">
                <a:moveTo>
                  <a:pt x="0" y="0"/>
                </a:moveTo>
                <a:lnTo>
                  <a:pt x="2991259" y="0"/>
                </a:lnTo>
                <a:lnTo>
                  <a:pt x="2991259" y="1491891"/>
                </a:lnTo>
                <a:lnTo>
                  <a:pt x="0" y="1491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0972800" y="-239683"/>
            <a:ext cx="7315200" cy="1152144"/>
          </a:xfrm>
          <a:custGeom>
            <a:avLst/>
            <a:gdLst/>
            <a:ahLst/>
            <a:cxnLst/>
            <a:rect l="l" t="t" r="r" b="b"/>
            <a:pathLst>
              <a:path w="7315200" h="1152144">
                <a:moveTo>
                  <a:pt x="0" y="0"/>
                </a:moveTo>
                <a:lnTo>
                  <a:pt x="7315200" y="0"/>
                </a:lnTo>
                <a:lnTo>
                  <a:pt x="7315200" y="1152144"/>
                </a:lnTo>
                <a:lnTo>
                  <a:pt x="0" y="11521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35257" y="1446679"/>
            <a:ext cx="14892218" cy="664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endParaRPr/>
          </a:p>
          <a:p>
            <a:pPr algn="l">
              <a:lnSpc>
                <a:spcPts val="1463"/>
              </a:lnSpc>
            </a:pPr>
            <a:endParaRPr/>
          </a:p>
          <a:p>
            <a:pPr algn="l">
              <a:lnSpc>
                <a:spcPts val="6341"/>
              </a:lnSpc>
            </a:pPr>
            <a:r>
              <a:rPr lang="en-US" sz="452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  <a:r>
              <a:rPr lang="en-US" sz="4529">
                <a:solidFill>
                  <a:srgbClr val="2B4743"/>
                </a:solidFill>
                <a:latin typeface="Gagalin"/>
                <a:ea typeface="Gagalin"/>
                <a:cs typeface="Gagalin"/>
                <a:sym typeface="Gagalin"/>
              </a:rPr>
              <a:t>5. In sentences beginning with "there is" or "there are," “here is” or “here are” the subject follows the verb. Since "there/here" is not the subject, the verb agrees with what follows the verb.</a:t>
            </a:r>
          </a:p>
          <a:p>
            <a:pPr algn="r">
              <a:lnSpc>
                <a:spcPts val="6341"/>
              </a:lnSpc>
            </a:pPr>
            <a:r>
              <a:rPr lang="en-US" sz="45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r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Example:  There </a:t>
            </a:r>
            <a:r>
              <a:rPr lang="en-US" sz="4329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is </a:t>
            </a:r>
            <a:r>
              <a:rPr lang="en-US" sz="43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little administrative support.</a:t>
            </a:r>
          </a:p>
          <a:p>
            <a:pPr algn="r">
              <a:lnSpc>
                <a:spcPts val="6061"/>
              </a:lnSpc>
            </a:pPr>
            <a:r>
              <a:rPr lang="en-US" sz="43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Example:  There </a:t>
            </a:r>
            <a:r>
              <a:rPr lang="en-US" sz="4329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are</a:t>
            </a:r>
            <a:r>
              <a:rPr lang="en-US" sz="43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many factors affecting teacher retention.</a:t>
            </a:r>
          </a:p>
        </p:txBody>
      </p:sp>
      <p:sp>
        <p:nvSpPr>
          <p:cNvPr id="9" name="Freeform 9"/>
          <p:cNvSpPr/>
          <p:nvPr/>
        </p:nvSpPr>
        <p:spPr>
          <a:xfrm>
            <a:off x="-262594" y="6172200"/>
            <a:ext cx="4815191" cy="4114800"/>
          </a:xfrm>
          <a:custGeom>
            <a:avLst/>
            <a:gdLst/>
            <a:ahLst/>
            <a:cxnLst/>
            <a:rect l="l" t="t" r="r" b="b"/>
            <a:pathLst>
              <a:path w="4815191" h="4114800">
                <a:moveTo>
                  <a:pt x="0" y="0"/>
                </a:moveTo>
                <a:lnTo>
                  <a:pt x="4815192" y="0"/>
                </a:lnTo>
                <a:lnTo>
                  <a:pt x="48151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" y="-232141"/>
            <a:ext cx="18288143" cy="10751281"/>
            <a:chOff x="0" y="0"/>
            <a:chExt cx="24384191" cy="14335042"/>
          </a:xfrm>
        </p:grpSpPr>
        <p:sp>
          <p:nvSpPr>
            <p:cNvPr id="3" name="Freeform 3"/>
            <p:cNvSpPr/>
            <p:nvPr/>
          </p:nvSpPr>
          <p:spPr>
            <a:xfrm>
              <a:off x="64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0" y="0"/>
                  </a:lnTo>
                  <a:lnTo>
                    <a:pt x="2250310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2024407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030356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605469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05898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0083333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089282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14113625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6079117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18103460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010940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133753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10800000">
              <a:off x="22133753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10800000" flipH="1">
              <a:off x="20109409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10800000" flipH="1">
              <a:off x="16079117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10800000">
              <a:off x="14126325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0800000" flipH="1">
              <a:off x="12101982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10800000">
              <a:off x="10083074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10800000" flipH="1">
              <a:off x="8058730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10800000">
              <a:off x="6054699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-10800000" flipH="1">
              <a:off x="4030356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-10800000">
              <a:off x="2024407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10800000" flipH="1">
              <a:off x="64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0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0" y="2250311"/>
                  </a:lnTo>
                  <a:lnTo>
                    <a:pt x="225031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27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flipH="1">
              <a:off x="2024471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4030419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flipH="1">
              <a:off x="6054763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8059053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 flipH="1">
              <a:off x="18103524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20109472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flipH="1">
              <a:off x="22133816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-10800000">
              <a:off x="22133689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 rot="-10800000" flipH="1">
              <a:off x="20109345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 rot="-10800000">
              <a:off x="10083397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10800000" flipH="1">
              <a:off x="8072908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10800000">
              <a:off x="6054636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0800000" flipH="1">
              <a:off x="4030292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-10800000">
              <a:off x="2024344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-10800000" flipH="1">
              <a:off x="0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64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0" y="0"/>
                  </a:lnTo>
                  <a:lnTo>
                    <a:pt x="2250310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flipH="1">
              <a:off x="202440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4030356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flipH="1">
              <a:off x="605469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 flipH="1">
              <a:off x="18103460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>
              <a:off x="2010940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 flipH="1">
              <a:off x="22133753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8072908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 flipH="1">
              <a:off x="1008339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12089345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 flipH="1">
              <a:off x="14113689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16079180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 rot="-10800000" flipH="1">
              <a:off x="16079053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 rot="-10800000">
              <a:off x="14113689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 rot="-10800000" flipH="1">
              <a:off x="12101982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7" name="Freeform 57"/>
            <p:cNvSpPr/>
            <p:nvPr/>
          </p:nvSpPr>
          <p:spPr>
            <a:xfrm>
              <a:off x="12101982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 flipH="1">
              <a:off x="1411368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1606615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-10800000">
              <a:off x="18103460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 rot="-10800000">
              <a:off x="18103397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 flipH="1">
              <a:off x="10083397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rot="-10800000">
              <a:off x="22133816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 rot="-10800000" flipH="1">
              <a:off x="20109472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 rot="-10800000">
              <a:off x="10083397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 rot="-10800000" flipH="1">
              <a:off x="8072908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 rot="-10800000">
              <a:off x="6054636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 rot="-10800000" flipH="1">
              <a:off x="4030419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9" name="Freeform 69"/>
            <p:cNvSpPr/>
            <p:nvPr/>
          </p:nvSpPr>
          <p:spPr>
            <a:xfrm rot="-10800000">
              <a:off x="2024471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0" name="Freeform 70"/>
            <p:cNvSpPr/>
            <p:nvPr/>
          </p:nvSpPr>
          <p:spPr>
            <a:xfrm rot="-10800000" flipH="1">
              <a:off x="127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1" name="Freeform 71"/>
            <p:cNvSpPr/>
            <p:nvPr/>
          </p:nvSpPr>
          <p:spPr>
            <a:xfrm>
              <a:off x="191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2" name="Freeform 72"/>
            <p:cNvSpPr/>
            <p:nvPr/>
          </p:nvSpPr>
          <p:spPr>
            <a:xfrm flipH="1">
              <a:off x="2024534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73"/>
            <p:cNvSpPr/>
            <p:nvPr/>
          </p:nvSpPr>
          <p:spPr>
            <a:xfrm>
              <a:off x="4030483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4" name="Freeform 74"/>
            <p:cNvSpPr/>
            <p:nvPr/>
          </p:nvSpPr>
          <p:spPr>
            <a:xfrm flipH="1">
              <a:off x="6054826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Freeform 75"/>
            <p:cNvSpPr/>
            <p:nvPr/>
          </p:nvSpPr>
          <p:spPr>
            <a:xfrm flipH="1">
              <a:off x="18090501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6" name="Freeform 76"/>
            <p:cNvSpPr/>
            <p:nvPr/>
          </p:nvSpPr>
          <p:spPr>
            <a:xfrm>
              <a:off x="20109536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7" name="Freeform 77"/>
            <p:cNvSpPr/>
            <p:nvPr/>
          </p:nvSpPr>
          <p:spPr>
            <a:xfrm flipH="1">
              <a:off x="22133880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8" name="Freeform 78"/>
            <p:cNvSpPr/>
            <p:nvPr/>
          </p:nvSpPr>
          <p:spPr>
            <a:xfrm>
              <a:off x="8072908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9" name="Freeform 79"/>
            <p:cNvSpPr/>
            <p:nvPr/>
          </p:nvSpPr>
          <p:spPr>
            <a:xfrm flipH="1">
              <a:off x="10083397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0" name="Freeform 80"/>
            <p:cNvSpPr/>
            <p:nvPr/>
          </p:nvSpPr>
          <p:spPr>
            <a:xfrm rot="-10800000" flipH="1">
              <a:off x="16079180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1" name="Freeform 81"/>
            <p:cNvSpPr/>
            <p:nvPr/>
          </p:nvSpPr>
          <p:spPr>
            <a:xfrm rot="-10800000">
              <a:off x="14111708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2" name="Freeform 82"/>
            <p:cNvSpPr/>
            <p:nvPr/>
          </p:nvSpPr>
          <p:spPr>
            <a:xfrm rot="-10800000" flipH="1">
              <a:off x="12101982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3" name="Freeform 83"/>
            <p:cNvSpPr/>
            <p:nvPr/>
          </p:nvSpPr>
          <p:spPr>
            <a:xfrm>
              <a:off x="12089345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4" name="Freeform 84"/>
            <p:cNvSpPr/>
            <p:nvPr/>
          </p:nvSpPr>
          <p:spPr>
            <a:xfrm flipH="1">
              <a:off x="14111708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5" name="Freeform 85"/>
            <p:cNvSpPr/>
            <p:nvPr/>
          </p:nvSpPr>
          <p:spPr>
            <a:xfrm>
              <a:off x="16066157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6" name="Freeform 86"/>
            <p:cNvSpPr/>
            <p:nvPr/>
          </p:nvSpPr>
          <p:spPr>
            <a:xfrm rot="-10800000">
              <a:off x="18103524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7" name="Freeform 87"/>
          <p:cNvSpPr/>
          <p:nvPr/>
        </p:nvSpPr>
        <p:spPr>
          <a:xfrm>
            <a:off x="1360062" y="-125030"/>
            <a:ext cx="7452575" cy="10537060"/>
          </a:xfrm>
          <a:custGeom>
            <a:avLst/>
            <a:gdLst/>
            <a:ahLst/>
            <a:cxnLst/>
            <a:rect l="l" t="t" r="r" b="b"/>
            <a:pathLst>
              <a:path w="7452575" h="10537060">
                <a:moveTo>
                  <a:pt x="0" y="0"/>
                </a:moveTo>
                <a:lnTo>
                  <a:pt x="7452576" y="0"/>
                </a:lnTo>
                <a:lnTo>
                  <a:pt x="7452576" y="10537060"/>
                </a:lnTo>
                <a:lnTo>
                  <a:pt x="0" y="10537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8" name="Freeform 88"/>
          <p:cNvSpPr/>
          <p:nvPr/>
        </p:nvSpPr>
        <p:spPr>
          <a:xfrm>
            <a:off x="2611443" y="1204558"/>
            <a:ext cx="7315200" cy="1449740"/>
          </a:xfrm>
          <a:custGeom>
            <a:avLst/>
            <a:gdLst/>
            <a:ahLst/>
            <a:cxnLst/>
            <a:rect l="l" t="t" r="r" b="b"/>
            <a:pathLst>
              <a:path w="7315200" h="1449740">
                <a:moveTo>
                  <a:pt x="0" y="0"/>
                </a:moveTo>
                <a:lnTo>
                  <a:pt x="7315200" y="0"/>
                </a:lnTo>
                <a:lnTo>
                  <a:pt x="7315200" y="1449740"/>
                </a:lnTo>
                <a:lnTo>
                  <a:pt x="0" y="1449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9" name="TextBox 89"/>
          <p:cNvSpPr txBox="1"/>
          <p:nvPr/>
        </p:nvSpPr>
        <p:spPr>
          <a:xfrm>
            <a:off x="2611443" y="1329951"/>
            <a:ext cx="4949813" cy="108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0"/>
              </a:lnSpc>
              <a:spcBef>
                <a:spcPct val="0"/>
              </a:spcBef>
            </a:pPr>
            <a:r>
              <a:rPr lang="en-US" sz="6422">
                <a:solidFill>
                  <a:srgbClr val="605D5D"/>
                </a:solidFill>
                <a:latin typeface="Dreaming Outloud Script"/>
                <a:ea typeface="Dreaming Outloud Script"/>
                <a:cs typeface="Dreaming Outloud Script"/>
                <a:sym typeface="Dreaming Outloud Script"/>
              </a:rPr>
              <a:t>Let's Try!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3227930" y="2955029"/>
            <a:ext cx="3716839" cy="489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Read the sentences on the right and decide which verb matches the number of the subject correctly.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9144000" y="2955029"/>
            <a:ext cx="8115300" cy="630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8" lvl="1" indent="-431799" algn="l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Here (is, are) the mail today.</a:t>
            </a:r>
          </a:p>
          <a:p>
            <a:pPr marL="863598" lvl="1" indent="-431799" algn="l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There (is, are) chocolates in the fridge.</a:t>
            </a:r>
          </a:p>
          <a:p>
            <a:pPr marL="863598" lvl="1" indent="-431799" algn="l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There (was, were) a haunted house near the road.</a:t>
            </a:r>
          </a:p>
          <a:p>
            <a:pPr marL="863598" lvl="1" indent="-431799" algn="l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Here (is, are) the answer to your question from yesterday.</a:t>
            </a:r>
          </a:p>
          <a:p>
            <a:pPr marL="863598" lvl="1" indent="-431799" algn="l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There (was, were) parents in the hallway a while ago.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7935" y="1028700"/>
            <a:ext cx="2724797" cy="2849461"/>
          </a:xfrm>
          <a:custGeom>
            <a:avLst/>
            <a:gdLst/>
            <a:ahLst/>
            <a:cxnLst/>
            <a:rect l="l" t="t" r="r" b="b"/>
            <a:pathLst>
              <a:path w="2724797" h="2849461">
                <a:moveTo>
                  <a:pt x="0" y="0"/>
                </a:moveTo>
                <a:lnTo>
                  <a:pt x="2724798" y="0"/>
                </a:lnTo>
                <a:lnTo>
                  <a:pt x="2724798" y="2849461"/>
                </a:lnTo>
                <a:lnTo>
                  <a:pt x="0" y="2849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51117" y="8670449"/>
            <a:ext cx="2921000" cy="1175702"/>
          </a:xfrm>
          <a:custGeom>
            <a:avLst/>
            <a:gdLst/>
            <a:ahLst/>
            <a:cxnLst/>
            <a:rect l="l" t="t" r="r" b="b"/>
            <a:pathLst>
              <a:path w="2921000" h="1175702">
                <a:moveTo>
                  <a:pt x="0" y="0"/>
                </a:moveTo>
                <a:lnTo>
                  <a:pt x="2921000" y="0"/>
                </a:lnTo>
                <a:lnTo>
                  <a:pt x="2921000" y="1175702"/>
                </a:lnTo>
                <a:lnTo>
                  <a:pt x="0" y="1175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65217" y="6344473"/>
            <a:ext cx="3942648" cy="3873651"/>
          </a:xfrm>
          <a:custGeom>
            <a:avLst/>
            <a:gdLst/>
            <a:ahLst/>
            <a:cxnLst/>
            <a:rect l="l" t="t" r="r" b="b"/>
            <a:pathLst>
              <a:path w="3942648" h="3873651">
                <a:moveTo>
                  <a:pt x="0" y="0"/>
                </a:moveTo>
                <a:lnTo>
                  <a:pt x="3942648" y="0"/>
                </a:lnTo>
                <a:lnTo>
                  <a:pt x="3942648" y="3873652"/>
                </a:lnTo>
                <a:lnTo>
                  <a:pt x="0" y="3873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00641" y="768936"/>
            <a:ext cx="7835900" cy="1234154"/>
          </a:xfrm>
          <a:custGeom>
            <a:avLst/>
            <a:gdLst/>
            <a:ahLst/>
            <a:cxnLst/>
            <a:rect l="l" t="t" r="r" b="b"/>
            <a:pathLst>
              <a:path w="7835900" h="1234154">
                <a:moveTo>
                  <a:pt x="0" y="0"/>
                </a:moveTo>
                <a:lnTo>
                  <a:pt x="7835900" y="0"/>
                </a:lnTo>
                <a:lnTo>
                  <a:pt x="7835900" y="1234154"/>
                </a:lnTo>
                <a:lnTo>
                  <a:pt x="0" y="12341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24000" y="1714500"/>
            <a:ext cx="15240000" cy="7543799"/>
            <a:chOff x="0" y="0"/>
            <a:chExt cx="3155894" cy="10471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55894" cy="1047116"/>
            </a:xfrm>
            <a:custGeom>
              <a:avLst/>
              <a:gdLst/>
              <a:ahLst/>
              <a:cxnLst/>
              <a:rect l="l" t="t" r="r" b="b"/>
              <a:pathLst>
                <a:path w="3155894" h="1047116">
                  <a:moveTo>
                    <a:pt x="32951" y="0"/>
                  </a:moveTo>
                  <a:lnTo>
                    <a:pt x="3122943" y="0"/>
                  </a:lnTo>
                  <a:cubicBezTo>
                    <a:pt x="3141141" y="0"/>
                    <a:pt x="3155894" y="14753"/>
                    <a:pt x="3155894" y="32951"/>
                  </a:cubicBezTo>
                  <a:lnTo>
                    <a:pt x="3155894" y="1014165"/>
                  </a:lnTo>
                  <a:cubicBezTo>
                    <a:pt x="3155894" y="1032363"/>
                    <a:pt x="3141141" y="1047116"/>
                    <a:pt x="3122943" y="1047116"/>
                  </a:cubicBezTo>
                  <a:lnTo>
                    <a:pt x="32951" y="1047116"/>
                  </a:lnTo>
                  <a:cubicBezTo>
                    <a:pt x="14753" y="1047116"/>
                    <a:pt x="0" y="1032363"/>
                    <a:pt x="0" y="1014165"/>
                  </a:cubicBezTo>
                  <a:lnTo>
                    <a:pt x="0" y="32951"/>
                  </a:lnTo>
                  <a:cubicBezTo>
                    <a:pt x="0" y="14753"/>
                    <a:pt x="14753" y="0"/>
                    <a:pt x="32951" y="0"/>
                  </a:cubicBezTo>
                  <a:close/>
                </a:path>
              </a:pathLst>
            </a:custGeom>
            <a:solidFill>
              <a:srgbClr val="FFFFFF">
                <a:alpha val="5098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155894" cy="1085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77423" y="2091168"/>
            <a:ext cx="10709396" cy="2446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800" dirty="0">
                <a:solidFill>
                  <a:srgbClr val="2B4743"/>
                </a:solidFill>
                <a:latin typeface="Gagalin"/>
                <a:ea typeface="Gagalin"/>
                <a:cs typeface="Gagalin"/>
                <a:sym typeface="Gagalin"/>
              </a:rPr>
              <a:t>Note: </a:t>
            </a:r>
            <a:r>
              <a:rPr lang="en-US" sz="4400" b="1" dirty="0"/>
              <a:t>Pronoun-Antecedent Agreement</a:t>
            </a:r>
            <a:endParaRPr lang="en-IN" sz="4400" dirty="0"/>
          </a:p>
          <a:p>
            <a:endParaRPr lang="en-US" sz="10500" dirty="0">
              <a:solidFill>
                <a:srgbClr val="2B4743"/>
              </a:solidFill>
              <a:latin typeface="Gagalin"/>
              <a:ea typeface="Gagalin"/>
              <a:cs typeface="Gagalin"/>
              <a:sym typeface="Gagali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43200" y="3390900"/>
            <a:ext cx="132933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Rule: A singular pronoun must replace a singular noun; a plural pronoun must replace a plural noun. </a:t>
            </a:r>
          </a:p>
          <a:p>
            <a:r>
              <a:rPr lang="en-US" sz="3600" dirty="0"/>
              <a:t>For Example:</a:t>
            </a:r>
          </a:p>
          <a:p>
            <a:endParaRPr lang="en-IN" sz="3600" dirty="0"/>
          </a:p>
        </p:txBody>
      </p:sp>
      <p:pic>
        <p:nvPicPr>
          <p:cNvPr id="11" name="Image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81300" y="5145339"/>
            <a:ext cx="12725399" cy="256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45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A5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7935" y="1028700"/>
            <a:ext cx="2724797" cy="2849461"/>
          </a:xfrm>
          <a:custGeom>
            <a:avLst/>
            <a:gdLst/>
            <a:ahLst/>
            <a:cxnLst/>
            <a:rect l="l" t="t" r="r" b="b"/>
            <a:pathLst>
              <a:path w="2724797" h="2849461">
                <a:moveTo>
                  <a:pt x="0" y="0"/>
                </a:moveTo>
                <a:lnTo>
                  <a:pt x="2724798" y="0"/>
                </a:lnTo>
                <a:lnTo>
                  <a:pt x="2724798" y="2849461"/>
                </a:lnTo>
                <a:lnTo>
                  <a:pt x="0" y="2849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51117" y="8670449"/>
            <a:ext cx="2921000" cy="1175702"/>
          </a:xfrm>
          <a:custGeom>
            <a:avLst/>
            <a:gdLst/>
            <a:ahLst/>
            <a:cxnLst/>
            <a:rect l="l" t="t" r="r" b="b"/>
            <a:pathLst>
              <a:path w="2921000" h="1175702">
                <a:moveTo>
                  <a:pt x="0" y="0"/>
                </a:moveTo>
                <a:lnTo>
                  <a:pt x="2921000" y="0"/>
                </a:lnTo>
                <a:lnTo>
                  <a:pt x="2921000" y="1175702"/>
                </a:lnTo>
                <a:lnTo>
                  <a:pt x="0" y="1175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65217" y="6344473"/>
            <a:ext cx="3942648" cy="3873651"/>
          </a:xfrm>
          <a:custGeom>
            <a:avLst/>
            <a:gdLst/>
            <a:ahLst/>
            <a:cxnLst/>
            <a:rect l="l" t="t" r="r" b="b"/>
            <a:pathLst>
              <a:path w="3942648" h="3873651">
                <a:moveTo>
                  <a:pt x="0" y="0"/>
                </a:moveTo>
                <a:lnTo>
                  <a:pt x="3942648" y="0"/>
                </a:lnTo>
                <a:lnTo>
                  <a:pt x="3942648" y="3873652"/>
                </a:lnTo>
                <a:lnTo>
                  <a:pt x="0" y="3873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00641" y="768936"/>
            <a:ext cx="7835900" cy="1234154"/>
          </a:xfrm>
          <a:custGeom>
            <a:avLst/>
            <a:gdLst/>
            <a:ahLst/>
            <a:cxnLst/>
            <a:rect l="l" t="t" r="r" b="b"/>
            <a:pathLst>
              <a:path w="7835900" h="1234154">
                <a:moveTo>
                  <a:pt x="0" y="0"/>
                </a:moveTo>
                <a:lnTo>
                  <a:pt x="7835900" y="0"/>
                </a:lnTo>
                <a:lnTo>
                  <a:pt x="7835900" y="1234154"/>
                </a:lnTo>
                <a:lnTo>
                  <a:pt x="0" y="12341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152733" y="3155615"/>
            <a:ext cx="11982535" cy="3975769"/>
            <a:chOff x="0" y="0"/>
            <a:chExt cx="3155894" cy="10471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55894" cy="1047116"/>
            </a:xfrm>
            <a:custGeom>
              <a:avLst/>
              <a:gdLst/>
              <a:ahLst/>
              <a:cxnLst/>
              <a:rect l="l" t="t" r="r" b="b"/>
              <a:pathLst>
                <a:path w="3155894" h="1047116">
                  <a:moveTo>
                    <a:pt x="32951" y="0"/>
                  </a:moveTo>
                  <a:lnTo>
                    <a:pt x="3122943" y="0"/>
                  </a:lnTo>
                  <a:cubicBezTo>
                    <a:pt x="3141141" y="0"/>
                    <a:pt x="3155894" y="14753"/>
                    <a:pt x="3155894" y="32951"/>
                  </a:cubicBezTo>
                  <a:lnTo>
                    <a:pt x="3155894" y="1014165"/>
                  </a:lnTo>
                  <a:cubicBezTo>
                    <a:pt x="3155894" y="1032363"/>
                    <a:pt x="3141141" y="1047116"/>
                    <a:pt x="3122943" y="1047116"/>
                  </a:cubicBezTo>
                  <a:lnTo>
                    <a:pt x="32951" y="1047116"/>
                  </a:lnTo>
                  <a:cubicBezTo>
                    <a:pt x="14753" y="1047116"/>
                    <a:pt x="0" y="1032363"/>
                    <a:pt x="0" y="1014165"/>
                  </a:cubicBezTo>
                  <a:lnTo>
                    <a:pt x="0" y="32951"/>
                  </a:lnTo>
                  <a:cubicBezTo>
                    <a:pt x="0" y="14753"/>
                    <a:pt x="14753" y="0"/>
                    <a:pt x="32951" y="0"/>
                  </a:cubicBezTo>
                  <a:close/>
                </a:path>
              </a:pathLst>
            </a:custGeom>
            <a:solidFill>
              <a:srgbClr val="FFFFFF">
                <a:alpha val="5098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155894" cy="1085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051117" y="3412790"/>
            <a:ext cx="10709396" cy="1569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640"/>
              </a:lnSpc>
              <a:spcBef>
                <a:spcPct val="0"/>
              </a:spcBef>
            </a:pPr>
            <a:r>
              <a:rPr lang="en-US" sz="12000" u="none">
                <a:solidFill>
                  <a:srgbClr val="2B4743"/>
                </a:solidFill>
                <a:latin typeface="Gagalin"/>
                <a:ea typeface="Gagalin"/>
                <a:cs typeface="Gagalin"/>
                <a:sym typeface="Gagalin"/>
              </a:rPr>
              <a:t>Let's Practice!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45629" y="4530723"/>
            <a:ext cx="11396742" cy="260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81"/>
              </a:lnSpc>
            </a:pPr>
            <a:r>
              <a:rPr lang="en-US" sz="7486" spc="-149">
                <a:solidFill>
                  <a:srgbClr val="2B4743"/>
                </a:solidFill>
                <a:latin typeface="Caveat Bold"/>
                <a:ea typeface="Caveat Bold"/>
                <a:cs typeface="Caveat Bold"/>
                <a:sym typeface="Caveat Bold"/>
              </a:rPr>
              <a:t>Note the correct answers for the following.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7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4532" y="317967"/>
            <a:ext cx="876321" cy="811693"/>
          </a:xfrm>
          <a:custGeom>
            <a:avLst/>
            <a:gdLst/>
            <a:ahLst/>
            <a:cxnLst/>
            <a:rect l="l" t="t" r="r" b="b"/>
            <a:pathLst>
              <a:path w="876321" h="811693">
                <a:moveTo>
                  <a:pt x="0" y="0"/>
                </a:moveTo>
                <a:lnTo>
                  <a:pt x="876321" y="0"/>
                </a:lnTo>
                <a:lnTo>
                  <a:pt x="876321" y="811692"/>
                </a:lnTo>
                <a:lnTo>
                  <a:pt x="0" y="811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0817" y="526566"/>
            <a:ext cx="17094213" cy="9472418"/>
            <a:chOff x="0" y="0"/>
            <a:chExt cx="4502180" cy="24947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2179" cy="2494793"/>
            </a:xfrm>
            <a:custGeom>
              <a:avLst/>
              <a:gdLst/>
              <a:ahLst/>
              <a:cxnLst/>
              <a:rect l="l" t="t" r="r" b="b"/>
              <a:pathLst>
                <a:path w="4502179" h="2494793">
                  <a:moveTo>
                    <a:pt x="23098" y="0"/>
                  </a:moveTo>
                  <a:lnTo>
                    <a:pt x="4479082" y="0"/>
                  </a:lnTo>
                  <a:cubicBezTo>
                    <a:pt x="4485208" y="0"/>
                    <a:pt x="4491082" y="2434"/>
                    <a:pt x="4495414" y="6765"/>
                  </a:cubicBezTo>
                  <a:cubicBezTo>
                    <a:pt x="4499746" y="11097"/>
                    <a:pt x="4502179" y="16972"/>
                    <a:pt x="4502179" y="23098"/>
                  </a:cubicBezTo>
                  <a:lnTo>
                    <a:pt x="4502179" y="2471695"/>
                  </a:lnTo>
                  <a:cubicBezTo>
                    <a:pt x="4502179" y="2484452"/>
                    <a:pt x="4491838" y="2494793"/>
                    <a:pt x="4479082" y="2494793"/>
                  </a:cubicBezTo>
                  <a:lnTo>
                    <a:pt x="23098" y="2494793"/>
                  </a:lnTo>
                  <a:cubicBezTo>
                    <a:pt x="10341" y="2494793"/>
                    <a:pt x="0" y="2484452"/>
                    <a:pt x="0" y="2471695"/>
                  </a:cubicBezTo>
                  <a:lnTo>
                    <a:pt x="0" y="23098"/>
                  </a:lnTo>
                  <a:cubicBezTo>
                    <a:pt x="0" y="10341"/>
                    <a:pt x="10341" y="0"/>
                    <a:pt x="23098" y="0"/>
                  </a:cubicBezTo>
                  <a:close/>
                </a:path>
              </a:pathLst>
            </a:custGeom>
            <a:solidFill>
              <a:srgbClr val="FFFFFF">
                <a:alpha val="5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02180" cy="2532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427051" y="-304818"/>
            <a:ext cx="2093905" cy="2057262"/>
          </a:xfrm>
          <a:custGeom>
            <a:avLst/>
            <a:gdLst/>
            <a:ahLst/>
            <a:cxnLst/>
            <a:rect l="l" t="t" r="r" b="b"/>
            <a:pathLst>
              <a:path w="2093905" h="2057262">
                <a:moveTo>
                  <a:pt x="0" y="0"/>
                </a:moveTo>
                <a:lnTo>
                  <a:pt x="2093904" y="0"/>
                </a:lnTo>
                <a:lnTo>
                  <a:pt x="2093904" y="2057262"/>
                </a:lnTo>
                <a:lnTo>
                  <a:pt x="0" y="2057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63602" y="8814915"/>
            <a:ext cx="3657354" cy="1472085"/>
          </a:xfrm>
          <a:custGeom>
            <a:avLst/>
            <a:gdLst/>
            <a:ahLst/>
            <a:cxnLst/>
            <a:rect l="l" t="t" r="r" b="b"/>
            <a:pathLst>
              <a:path w="3657354" h="1472085">
                <a:moveTo>
                  <a:pt x="0" y="0"/>
                </a:moveTo>
                <a:lnTo>
                  <a:pt x="3657353" y="0"/>
                </a:lnTo>
                <a:lnTo>
                  <a:pt x="3657353" y="1472085"/>
                </a:lnTo>
                <a:lnTo>
                  <a:pt x="0" y="14720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66651" y="9710967"/>
            <a:ext cx="3657354" cy="576033"/>
          </a:xfrm>
          <a:custGeom>
            <a:avLst/>
            <a:gdLst/>
            <a:ahLst/>
            <a:cxnLst/>
            <a:rect l="l" t="t" r="r" b="b"/>
            <a:pathLst>
              <a:path w="3657354" h="576033">
                <a:moveTo>
                  <a:pt x="0" y="0"/>
                </a:moveTo>
                <a:lnTo>
                  <a:pt x="3657354" y="0"/>
                </a:lnTo>
                <a:lnTo>
                  <a:pt x="3657354" y="576033"/>
                </a:lnTo>
                <a:lnTo>
                  <a:pt x="0" y="5760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27673" y="627274"/>
            <a:ext cx="16646330" cy="9420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1. Lack of sleep and poor nutrition often _____ in the body's breakdown.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a) results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b) result</a:t>
            </a:r>
          </a:p>
          <a:p>
            <a:pPr algn="ctr">
              <a:lnSpc>
                <a:spcPts val="4199"/>
              </a:lnSpc>
            </a:pPr>
            <a:endParaRPr lang="en-US" sz="2999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2. Neither the textbook nor the lectures ______ the kind of detailed information that the instructor regularly puts on exams.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a) provides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b) provide</a:t>
            </a:r>
          </a:p>
          <a:p>
            <a:pPr algn="ctr">
              <a:lnSpc>
                <a:spcPts val="4199"/>
              </a:lnSpc>
            </a:pPr>
            <a:endParaRPr lang="en-US" sz="2999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3. The temperature of the oceans that border Canada ______ the patterns of the country's fall and winter weather.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a) affects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b) affect</a:t>
            </a:r>
          </a:p>
          <a:p>
            <a:pPr algn="ctr">
              <a:lnSpc>
                <a:spcPts val="4199"/>
              </a:lnSpc>
            </a:pPr>
            <a:endParaRPr lang="en-US" sz="2999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4. The build-up of gases in the air from burning large tracts of forest ______ to global warming.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a) contributes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b) contribute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7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4532" y="317967"/>
            <a:ext cx="876321" cy="811693"/>
          </a:xfrm>
          <a:custGeom>
            <a:avLst/>
            <a:gdLst/>
            <a:ahLst/>
            <a:cxnLst/>
            <a:rect l="l" t="t" r="r" b="b"/>
            <a:pathLst>
              <a:path w="876321" h="811693">
                <a:moveTo>
                  <a:pt x="0" y="0"/>
                </a:moveTo>
                <a:lnTo>
                  <a:pt x="876321" y="0"/>
                </a:lnTo>
                <a:lnTo>
                  <a:pt x="876321" y="811692"/>
                </a:lnTo>
                <a:lnTo>
                  <a:pt x="0" y="811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0817" y="526566"/>
            <a:ext cx="17094213" cy="9472418"/>
            <a:chOff x="0" y="0"/>
            <a:chExt cx="4502180" cy="24947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2179" cy="2494793"/>
            </a:xfrm>
            <a:custGeom>
              <a:avLst/>
              <a:gdLst/>
              <a:ahLst/>
              <a:cxnLst/>
              <a:rect l="l" t="t" r="r" b="b"/>
              <a:pathLst>
                <a:path w="4502179" h="2494793">
                  <a:moveTo>
                    <a:pt x="23098" y="0"/>
                  </a:moveTo>
                  <a:lnTo>
                    <a:pt x="4479082" y="0"/>
                  </a:lnTo>
                  <a:cubicBezTo>
                    <a:pt x="4485208" y="0"/>
                    <a:pt x="4491082" y="2434"/>
                    <a:pt x="4495414" y="6765"/>
                  </a:cubicBezTo>
                  <a:cubicBezTo>
                    <a:pt x="4499746" y="11097"/>
                    <a:pt x="4502179" y="16972"/>
                    <a:pt x="4502179" y="23098"/>
                  </a:cubicBezTo>
                  <a:lnTo>
                    <a:pt x="4502179" y="2471695"/>
                  </a:lnTo>
                  <a:cubicBezTo>
                    <a:pt x="4502179" y="2484452"/>
                    <a:pt x="4491838" y="2494793"/>
                    <a:pt x="4479082" y="2494793"/>
                  </a:cubicBezTo>
                  <a:lnTo>
                    <a:pt x="23098" y="2494793"/>
                  </a:lnTo>
                  <a:cubicBezTo>
                    <a:pt x="10341" y="2494793"/>
                    <a:pt x="0" y="2484452"/>
                    <a:pt x="0" y="2471695"/>
                  </a:cubicBezTo>
                  <a:lnTo>
                    <a:pt x="0" y="23098"/>
                  </a:lnTo>
                  <a:cubicBezTo>
                    <a:pt x="0" y="10341"/>
                    <a:pt x="10341" y="0"/>
                    <a:pt x="23098" y="0"/>
                  </a:cubicBezTo>
                  <a:close/>
                </a:path>
              </a:pathLst>
            </a:custGeom>
            <a:solidFill>
              <a:srgbClr val="FFFFFF">
                <a:alpha val="5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02180" cy="2532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427051" y="-304818"/>
            <a:ext cx="2093905" cy="2057262"/>
          </a:xfrm>
          <a:custGeom>
            <a:avLst/>
            <a:gdLst/>
            <a:ahLst/>
            <a:cxnLst/>
            <a:rect l="l" t="t" r="r" b="b"/>
            <a:pathLst>
              <a:path w="2093905" h="2057262">
                <a:moveTo>
                  <a:pt x="0" y="0"/>
                </a:moveTo>
                <a:lnTo>
                  <a:pt x="2093904" y="0"/>
                </a:lnTo>
                <a:lnTo>
                  <a:pt x="2093904" y="2057262"/>
                </a:lnTo>
                <a:lnTo>
                  <a:pt x="0" y="2057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63602" y="8814915"/>
            <a:ext cx="3657354" cy="1472085"/>
          </a:xfrm>
          <a:custGeom>
            <a:avLst/>
            <a:gdLst/>
            <a:ahLst/>
            <a:cxnLst/>
            <a:rect l="l" t="t" r="r" b="b"/>
            <a:pathLst>
              <a:path w="3657354" h="1472085">
                <a:moveTo>
                  <a:pt x="0" y="0"/>
                </a:moveTo>
                <a:lnTo>
                  <a:pt x="3657353" y="0"/>
                </a:lnTo>
                <a:lnTo>
                  <a:pt x="3657353" y="1472085"/>
                </a:lnTo>
                <a:lnTo>
                  <a:pt x="0" y="14720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66651" y="9710967"/>
            <a:ext cx="3657354" cy="576033"/>
          </a:xfrm>
          <a:custGeom>
            <a:avLst/>
            <a:gdLst/>
            <a:ahLst/>
            <a:cxnLst/>
            <a:rect l="l" t="t" r="r" b="b"/>
            <a:pathLst>
              <a:path w="3657354" h="576033">
                <a:moveTo>
                  <a:pt x="0" y="0"/>
                </a:moveTo>
                <a:lnTo>
                  <a:pt x="3657354" y="0"/>
                </a:lnTo>
                <a:lnTo>
                  <a:pt x="3657354" y="576033"/>
                </a:lnTo>
                <a:lnTo>
                  <a:pt x="0" y="5760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27673" y="962025"/>
            <a:ext cx="16646330" cy="912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5. After slash and burn, there ______ not enough nutrients in the soil to support vegetation.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a) is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b) are</a:t>
            </a:r>
          </a:p>
          <a:p>
            <a:pPr algn="ctr">
              <a:lnSpc>
                <a:spcPts val="4199"/>
              </a:lnSpc>
            </a:pPr>
            <a:endParaRPr lang="en-US" sz="2999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6. A safe and healthy environment ______ in the top three concerns of Canadians these days.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a) ranks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b) rank</a:t>
            </a:r>
          </a:p>
          <a:p>
            <a:pPr algn="ctr">
              <a:lnSpc>
                <a:spcPts val="4199"/>
              </a:lnSpc>
            </a:pPr>
            <a:endParaRPr lang="en-US" sz="2999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7. Every child and adult who purchases a ticket ______ eligible to receive a voucher from one of our sponsors.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a) is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b) are</a:t>
            </a:r>
          </a:p>
          <a:p>
            <a:pPr algn="ctr">
              <a:lnSpc>
                <a:spcPts val="4199"/>
              </a:lnSpc>
            </a:pPr>
            <a:endParaRPr lang="en-US" sz="2999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8. Helena's choice for the perfect breakfast ______ bacon, eggs, toast, and coffee.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a) is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b) are</a:t>
            </a:r>
          </a:p>
          <a:p>
            <a:pPr algn="l">
              <a:lnSpc>
                <a:spcPts val="1679"/>
              </a:lnSpc>
            </a:pPr>
            <a:endParaRPr lang="en-US" sz="2999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7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4532" y="317967"/>
            <a:ext cx="876321" cy="811693"/>
          </a:xfrm>
          <a:custGeom>
            <a:avLst/>
            <a:gdLst/>
            <a:ahLst/>
            <a:cxnLst/>
            <a:rect l="l" t="t" r="r" b="b"/>
            <a:pathLst>
              <a:path w="876321" h="811693">
                <a:moveTo>
                  <a:pt x="0" y="0"/>
                </a:moveTo>
                <a:lnTo>
                  <a:pt x="876321" y="0"/>
                </a:lnTo>
                <a:lnTo>
                  <a:pt x="876321" y="811692"/>
                </a:lnTo>
                <a:lnTo>
                  <a:pt x="0" y="811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0817" y="526566"/>
            <a:ext cx="17094213" cy="9472418"/>
            <a:chOff x="0" y="0"/>
            <a:chExt cx="4502180" cy="24947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2179" cy="2494793"/>
            </a:xfrm>
            <a:custGeom>
              <a:avLst/>
              <a:gdLst/>
              <a:ahLst/>
              <a:cxnLst/>
              <a:rect l="l" t="t" r="r" b="b"/>
              <a:pathLst>
                <a:path w="4502179" h="2494793">
                  <a:moveTo>
                    <a:pt x="23098" y="0"/>
                  </a:moveTo>
                  <a:lnTo>
                    <a:pt x="4479082" y="0"/>
                  </a:lnTo>
                  <a:cubicBezTo>
                    <a:pt x="4485208" y="0"/>
                    <a:pt x="4491082" y="2434"/>
                    <a:pt x="4495414" y="6765"/>
                  </a:cubicBezTo>
                  <a:cubicBezTo>
                    <a:pt x="4499746" y="11097"/>
                    <a:pt x="4502179" y="16972"/>
                    <a:pt x="4502179" y="23098"/>
                  </a:cubicBezTo>
                  <a:lnTo>
                    <a:pt x="4502179" y="2471695"/>
                  </a:lnTo>
                  <a:cubicBezTo>
                    <a:pt x="4502179" y="2484452"/>
                    <a:pt x="4491838" y="2494793"/>
                    <a:pt x="4479082" y="2494793"/>
                  </a:cubicBezTo>
                  <a:lnTo>
                    <a:pt x="23098" y="2494793"/>
                  </a:lnTo>
                  <a:cubicBezTo>
                    <a:pt x="10341" y="2494793"/>
                    <a:pt x="0" y="2484452"/>
                    <a:pt x="0" y="2471695"/>
                  </a:cubicBezTo>
                  <a:lnTo>
                    <a:pt x="0" y="23098"/>
                  </a:lnTo>
                  <a:cubicBezTo>
                    <a:pt x="0" y="10341"/>
                    <a:pt x="10341" y="0"/>
                    <a:pt x="23098" y="0"/>
                  </a:cubicBezTo>
                  <a:close/>
                </a:path>
              </a:pathLst>
            </a:custGeom>
            <a:solidFill>
              <a:srgbClr val="FFFFFF">
                <a:alpha val="5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02180" cy="2532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427051" y="-304818"/>
            <a:ext cx="2093905" cy="2057262"/>
          </a:xfrm>
          <a:custGeom>
            <a:avLst/>
            <a:gdLst/>
            <a:ahLst/>
            <a:cxnLst/>
            <a:rect l="l" t="t" r="r" b="b"/>
            <a:pathLst>
              <a:path w="2093905" h="2057262">
                <a:moveTo>
                  <a:pt x="0" y="0"/>
                </a:moveTo>
                <a:lnTo>
                  <a:pt x="2093904" y="0"/>
                </a:lnTo>
                <a:lnTo>
                  <a:pt x="2093904" y="2057262"/>
                </a:lnTo>
                <a:lnTo>
                  <a:pt x="0" y="2057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63602" y="8814915"/>
            <a:ext cx="3657354" cy="1472085"/>
          </a:xfrm>
          <a:custGeom>
            <a:avLst/>
            <a:gdLst/>
            <a:ahLst/>
            <a:cxnLst/>
            <a:rect l="l" t="t" r="r" b="b"/>
            <a:pathLst>
              <a:path w="3657354" h="1472085">
                <a:moveTo>
                  <a:pt x="0" y="0"/>
                </a:moveTo>
                <a:lnTo>
                  <a:pt x="3657353" y="0"/>
                </a:lnTo>
                <a:lnTo>
                  <a:pt x="3657353" y="1472085"/>
                </a:lnTo>
                <a:lnTo>
                  <a:pt x="0" y="14720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66651" y="9710967"/>
            <a:ext cx="3657354" cy="576033"/>
          </a:xfrm>
          <a:custGeom>
            <a:avLst/>
            <a:gdLst/>
            <a:ahLst/>
            <a:cxnLst/>
            <a:rect l="l" t="t" r="r" b="b"/>
            <a:pathLst>
              <a:path w="3657354" h="576033">
                <a:moveTo>
                  <a:pt x="0" y="0"/>
                </a:moveTo>
                <a:lnTo>
                  <a:pt x="3657354" y="0"/>
                </a:lnTo>
                <a:lnTo>
                  <a:pt x="3657354" y="576033"/>
                </a:lnTo>
                <a:lnTo>
                  <a:pt x="0" y="5760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27673" y="627274"/>
            <a:ext cx="16646330" cy="889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endParaRPr/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9. John Le Carre's "The Night Manager" is one of those books that ______ difficult to put down once you've started reading.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a) is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b) are</a:t>
            </a:r>
          </a:p>
          <a:p>
            <a:pPr algn="ctr">
              <a:lnSpc>
                <a:spcPts val="4199"/>
              </a:lnSpc>
            </a:pPr>
            <a:endParaRPr lang="en-US" sz="2999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10. The team's success is due to the leadership of the coach and the dedication of the players, which ______ earned them a top place in the league.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a) has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b) have</a:t>
            </a:r>
          </a:p>
          <a:p>
            <a:pPr algn="ctr">
              <a:lnSpc>
                <a:spcPts val="4199"/>
              </a:lnSpc>
            </a:pPr>
            <a:endParaRPr lang="en-US" sz="2999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11. Rising levels of carbon dioxide in the atmosphere ______ the growth of trees but ______ trees to die younger.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a) increases, causes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b) increases, cause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c) increase, cause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d) increase, causes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A5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97887"/>
            <a:ext cx="8294627" cy="9191058"/>
            <a:chOff x="0" y="0"/>
            <a:chExt cx="2184593" cy="24206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4593" cy="2420690"/>
            </a:xfrm>
            <a:custGeom>
              <a:avLst/>
              <a:gdLst/>
              <a:ahLst/>
              <a:cxnLst/>
              <a:rect l="l" t="t" r="r" b="b"/>
              <a:pathLst>
                <a:path w="2184593" h="2420690">
                  <a:moveTo>
                    <a:pt x="47602" y="0"/>
                  </a:moveTo>
                  <a:lnTo>
                    <a:pt x="2136991" y="0"/>
                  </a:lnTo>
                  <a:cubicBezTo>
                    <a:pt x="2149616" y="0"/>
                    <a:pt x="2161724" y="5015"/>
                    <a:pt x="2170651" y="13942"/>
                  </a:cubicBezTo>
                  <a:cubicBezTo>
                    <a:pt x="2179578" y="22869"/>
                    <a:pt x="2184593" y="34977"/>
                    <a:pt x="2184593" y="47602"/>
                  </a:cubicBezTo>
                  <a:lnTo>
                    <a:pt x="2184593" y="2373088"/>
                  </a:lnTo>
                  <a:cubicBezTo>
                    <a:pt x="2184593" y="2385713"/>
                    <a:pt x="2179578" y="2397821"/>
                    <a:pt x="2170651" y="2406748"/>
                  </a:cubicBezTo>
                  <a:cubicBezTo>
                    <a:pt x="2161724" y="2415675"/>
                    <a:pt x="2149616" y="2420690"/>
                    <a:pt x="2136991" y="2420690"/>
                  </a:cubicBezTo>
                  <a:lnTo>
                    <a:pt x="47602" y="2420690"/>
                  </a:lnTo>
                  <a:cubicBezTo>
                    <a:pt x="34977" y="2420690"/>
                    <a:pt x="22869" y="2415675"/>
                    <a:pt x="13942" y="2406748"/>
                  </a:cubicBezTo>
                  <a:cubicBezTo>
                    <a:pt x="5015" y="2397821"/>
                    <a:pt x="0" y="2385713"/>
                    <a:pt x="0" y="2373088"/>
                  </a:cubicBezTo>
                  <a:lnTo>
                    <a:pt x="0" y="47602"/>
                  </a:lnTo>
                  <a:cubicBezTo>
                    <a:pt x="0" y="34977"/>
                    <a:pt x="5015" y="22869"/>
                    <a:pt x="13942" y="13942"/>
                  </a:cubicBezTo>
                  <a:cubicBezTo>
                    <a:pt x="22869" y="5015"/>
                    <a:pt x="34977" y="0"/>
                    <a:pt x="47602" y="0"/>
                  </a:cubicBezTo>
                  <a:close/>
                </a:path>
              </a:pathLst>
            </a:custGeom>
            <a:solidFill>
              <a:srgbClr val="FFFFFF">
                <a:alpha val="5098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84593" cy="24587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5136" y="626462"/>
            <a:ext cx="7101336" cy="120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78"/>
              </a:lnSpc>
            </a:pPr>
            <a:r>
              <a:rPr lang="en-US" sz="8085">
                <a:solidFill>
                  <a:srgbClr val="2B4743"/>
                </a:solidFill>
                <a:latin typeface="Gagalin"/>
                <a:ea typeface="Gagalin"/>
                <a:cs typeface="Gagalin"/>
                <a:sym typeface="Gagalin"/>
              </a:rPr>
              <a:t>Answers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4755" y="1753384"/>
            <a:ext cx="6622099" cy="854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8531" lvl="1" indent="-439265" algn="l">
              <a:lnSpc>
                <a:spcPts val="5696"/>
              </a:lnSpc>
              <a:buAutoNum type="arabicPeriod"/>
            </a:pPr>
            <a:r>
              <a:rPr lang="en-US" sz="4069" spc="101">
                <a:solidFill>
                  <a:srgbClr val="2B47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b</a:t>
            </a:r>
          </a:p>
          <a:p>
            <a:pPr marL="878531" lvl="1" indent="-439265" algn="l">
              <a:lnSpc>
                <a:spcPts val="5696"/>
              </a:lnSpc>
              <a:buAutoNum type="arabicPeriod"/>
            </a:pPr>
            <a:r>
              <a:rPr lang="en-US" sz="4069" spc="101">
                <a:solidFill>
                  <a:srgbClr val="2B47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b</a:t>
            </a:r>
          </a:p>
          <a:p>
            <a:pPr marL="878531" lvl="1" indent="-439265" algn="l">
              <a:lnSpc>
                <a:spcPts val="5696"/>
              </a:lnSpc>
              <a:buAutoNum type="arabicPeriod"/>
            </a:pPr>
            <a:r>
              <a:rPr lang="en-US" sz="4069" spc="101">
                <a:solidFill>
                  <a:srgbClr val="2B47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a</a:t>
            </a:r>
          </a:p>
          <a:p>
            <a:pPr marL="878531" lvl="1" indent="-439265" algn="l">
              <a:lnSpc>
                <a:spcPts val="5696"/>
              </a:lnSpc>
              <a:buAutoNum type="arabicPeriod"/>
            </a:pPr>
            <a:r>
              <a:rPr lang="en-US" sz="4069" spc="101">
                <a:solidFill>
                  <a:srgbClr val="2B47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b</a:t>
            </a:r>
          </a:p>
          <a:p>
            <a:pPr marL="878531" lvl="1" indent="-439265" algn="l">
              <a:lnSpc>
                <a:spcPts val="5696"/>
              </a:lnSpc>
              <a:buAutoNum type="arabicPeriod"/>
            </a:pPr>
            <a:r>
              <a:rPr lang="en-US" sz="4069" spc="101">
                <a:solidFill>
                  <a:srgbClr val="2B47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b</a:t>
            </a:r>
          </a:p>
          <a:p>
            <a:pPr marL="878531" lvl="1" indent="-439265" algn="l">
              <a:lnSpc>
                <a:spcPts val="5696"/>
              </a:lnSpc>
              <a:buAutoNum type="arabicPeriod"/>
            </a:pPr>
            <a:r>
              <a:rPr lang="en-US" sz="4069" spc="101">
                <a:solidFill>
                  <a:srgbClr val="2B47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</a:t>
            </a:r>
          </a:p>
          <a:p>
            <a:pPr marL="878531" lvl="1" indent="-439265" algn="l">
              <a:lnSpc>
                <a:spcPts val="5696"/>
              </a:lnSpc>
              <a:buAutoNum type="arabicPeriod"/>
            </a:pPr>
            <a:r>
              <a:rPr lang="en-US" sz="4069" spc="101">
                <a:solidFill>
                  <a:srgbClr val="2B47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</a:t>
            </a:r>
          </a:p>
          <a:p>
            <a:pPr marL="878531" lvl="1" indent="-439265" algn="l">
              <a:lnSpc>
                <a:spcPts val="5696"/>
              </a:lnSpc>
              <a:buAutoNum type="arabicPeriod"/>
            </a:pPr>
            <a:r>
              <a:rPr lang="en-US" sz="4069" spc="101">
                <a:solidFill>
                  <a:srgbClr val="2B47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</a:t>
            </a:r>
          </a:p>
          <a:p>
            <a:pPr marL="878531" lvl="1" indent="-439265" algn="l">
              <a:lnSpc>
                <a:spcPts val="5696"/>
              </a:lnSpc>
              <a:buAutoNum type="arabicPeriod"/>
            </a:pPr>
            <a:r>
              <a:rPr lang="en-US" sz="4069" spc="101">
                <a:solidFill>
                  <a:srgbClr val="2B47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</a:t>
            </a:r>
          </a:p>
          <a:p>
            <a:pPr marL="878531" lvl="1" indent="-439265" algn="l">
              <a:lnSpc>
                <a:spcPts val="5696"/>
              </a:lnSpc>
              <a:buAutoNum type="arabicPeriod"/>
            </a:pPr>
            <a:r>
              <a:rPr lang="en-US" sz="4069" spc="101">
                <a:solidFill>
                  <a:srgbClr val="2B47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</a:t>
            </a:r>
          </a:p>
          <a:p>
            <a:pPr marL="878531" lvl="1" indent="-439265" algn="l">
              <a:lnSpc>
                <a:spcPts val="5696"/>
              </a:lnSpc>
              <a:buAutoNum type="arabicPeriod"/>
            </a:pPr>
            <a:r>
              <a:rPr lang="en-US" sz="4069" spc="101">
                <a:solidFill>
                  <a:srgbClr val="2B47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</a:t>
            </a:r>
          </a:p>
          <a:p>
            <a:pPr algn="l">
              <a:lnSpc>
                <a:spcPts val="5696"/>
              </a:lnSpc>
            </a:pPr>
            <a:endParaRPr lang="en-US" sz="4069" spc="101">
              <a:solidFill>
                <a:srgbClr val="2B47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675752" y="1724611"/>
            <a:ext cx="3949922" cy="4130637"/>
          </a:xfrm>
          <a:custGeom>
            <a:avLst/>
            <a:gdLst/>
            <a:ahLst/>
            <a:cxnLst/>
            <a:rect l="l" t="t" r="r" b="b"/>
            <a:pathLst>
              <a:path w="3949922" h="4130637">
                <a:moveTo>
                  <a:pt x="0" y="0"/>
                </a:moveTo>
                <a:lnTo>
                  <a:pt x="3949922" y="0"/>
                </a:lnTo>
                <a:lnTo>
                  <a:pt x="3949922" y="4130638"/>
                </a:lnTo>
                <a:lnTo>
                  <a:pt x="0" y="4130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3974343" y="4788111"/>
            <a:ext cx="3949922" cy="3880798"/>
          </a:xfrm>
          <a:custGeom>
            <a:avLst/>
            <a:gdLst/>
            <a:ahLst/>
            <a:cxnLst/>
            <a:rect l="l" t="t" r="r" b="b"/>
            <a:pathLst>
              <a:path w="3949922" h="3880798">
                <a:moveTo>
                  <a:pt x="3949922" y="0"/>
                </a:moveTo>
                <a:lnTo>
                  <a:pt x="0" y="0"/>
                </a:lnTo>
                <a:lnTo>
                  <a:pt x="0" y="3880798"/>
                </a:lnTo>
                <a:lnTo>
                  <a:pt x="3949922" y="3880798"/>
                </a:lnTo>
                <a:lnTo>
                  <a:pt x="394992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675752" y="7288276"/>
            <a:ext cx="3949922" cy="1970024"/>
          </a:xfrm>
          <a:custGeom>
            <a:avLst/>
            <a:gdLst/>
            <a:ahLst/>
            <a:cxnLst/>
            <a:rect l="l" t="t" r="r" b="b"/>
            <a:pathLst>
              <a:path w="3949922" h="1970024">
                <a:moveTo>
                  <a:pt x="0" y="0"/>
                </a:moveTo>
                <a:lnTo>
                  <a:pt x="3949922" y="0"/>
                </a:lnTo>
                <a:lnTo>
                  <a:pt x="3949922" y="1970024"/>
                </a:lnTo>
                <a:lnTo>
                  <a:pt x="0" y="19700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974343" y="1450230"/>
            <a:ext cx="3949922" cy="1589844"/>
          </a:xfrm>
          <a:custGeom>
            <a:avLst/>
            <a:gdLst/>
            <a:ahLst/>
            <a:cxnLst/>
            <a:rect l="l" t="t" r="r" b="b"/>
            <a:pathLst>
              <a:path w="3949922" h="1589844">
                <a:moveTo>
                  <a:pt x="0" y="0"/>
                </a:moveTo>
                <a:lnTo>
                  <a:pt x="3949922" y="0"/>
                </a:lnTo>
                <a:lnTo>
                  <a:pt x="3949922" y="1589844"/>
                </a:lnTo>
                <a:lnTo>
                  <a:pt x="0" y="15898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7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3699" y="-655794"/>
            <a:ext cx="2724797" cy="2849461"/>
          </a:xfrm>
          <a:custGeom>
            <a:avLst/>
            <a:gdLst/>
            <a:ahLst/>
            <a:cxnLst/>
            <a:rect l="l" t="t" r="r" b="b"/>
            <a:pathLst>
              <a:path w="2724797" h="2849461">
                <a:moveTo>
                  <a:pt x="0" y="0"/>
                </a:moveTo>
                <a:lnTo>
                  <a:pt x="2724798" y="0"/>
                </a:lnTo>
                <a:lnTo>
                  <a:pt x="2724798" y="2849461"/>
                </a:lnTo>
                <a:lnTo>
                  <a:pt x="0" y="2849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8300" y="9111298"/>
            <a:ext cx="2921000" cy="1175702"/>
          </a:xfrm>
          <a:custGeom>
            <a:avLst/>
            <a:gdLst/>
            <a:ahLst/>
            <a:cxnLst/>
            <a:rect l="l" t="t" r="r" b="b"/>
            <a:pathLst>
              <a:path w="2921000" h="1175702">
                <a:moveTo>
                  <a:pt x="0" y="0"/>
                </a:moveTo>
                <a:lnTo>
                  <a:pt x="2921000" y="0"/>
                </a:lnTo>
                <a:lnTo>
                  <a:pt x="2921000" y="1175702"/>
                </a:lnTo>
                <a:lnTo>
                  <a:pt x="0" y="1175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42624" y="7447560"/>
            <a:ext cx="3942648" cy="3873651"/>
          </a:xfrm>
          <a:custGeom>
            <a:avLst/>
            <a:gdLst/>
            <a:ahLst/>
            <a:cxnLst/>
            <a:rect l="l" t="t" r="r" b="b"/>
            <a:pathLst>
              <a:path w="3942648" h="3873651">
                <a:moveTo>
                  <a:pt x="0" y="0"/>
                </a:moveTo>
                <a:lnTo>
                  <a:pt x="3942648" y="0"/>
                </a:lnTo>
                <a:lnTo>
                  <a:pt x="3942648" y="3873652"/>
                </a:lnTo>
                <a:lnTo>
                  <a:pt x="0" y="3873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76819" y="411623"/>
            <a:ext cx="7835900" cy="1234154"/>
          </a:xfrm>
          <a:custGeom>
            <a:avLst/>
            <a:gdLst/>
            <a:ahLst/>
            <a:cxnLst/>
            <a:rect l="l" t="t" r="r" b="b"/>
            <a:pathLst>
              <a:path w="7835900" h="1234154">
                <a:moveTo>
                  <a:pt x="0" y="0"/>
                </a:moveTo>
                <a:lnTo>
                  <a:pt x="7835900" y="0"/>
                </a:lnTo>
                <a:lnTo>
                  <a:pt x="7835900" y="1234154"/>
                </a:lnTo>
                <a:lnTo>
                  <a:pt x="0" y="12341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12224" y="1028700"/>
            <a:ext cx="15947076" cy="8355686"/>
            <a:chOff x="0" y="0"/>
            <a:chExt cx="4200053" cy="22006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00053" cy="2200675"/>
            </a:xfrm>
            <a:custGeom>
              <a:avLst/>
              <a:gdLst/>
              <a:ahLst/>
              <a:cxnLst/>
              <a:rect l="l" t="t" r="r" b="b"/>
              <a:pathLst>
                <a:path w="4200053" h="2200675">
                  <a:moveTo>
                    <a:pt x="24759" y="0"/>
                  </a:moveTo>
                  <a:lnTo>
                    <a:pt x="4175294" y="0"/>
                  </a:lnTo>
                  <a:cubicBezTo>
                    <a:pt x="4188968" y="0"/>
                    <a:pt x="4200053" y="11085"/>
                    <a:pt x="4200053" y="24759"/>
                  </a:cubicBezTo>
                  <a:lnTo>
                    <a:pt x="4200053" y="2175915"/>
                  </a:lnTo>
                  <a:cubicBezTo>
                    <a:pt x="4200053" y="2189589"/>
                    <a:pt x="4188968" y="2200675"/>
                    <a:pt x="4175294" y="2200675"/>
                  </a:cubicBezTo>
                  <a:lnTo>
                    <a:pt x="24759" y="2200675"/>
                  </a:lnTo>
                  <a:cubicBezTo>
                    <a:pt x="11085" y="2200675"/>
                    <a:pt x="0" y="2189589"/>
                    <a:pt x="0" y="2175915"/>
                  </a:cubicBezTo>
                  <a:lnTo>
                    <a:pt x="0" y="24759"/>
                  </a:lnTo>
                  <a:cubicBezTo>
                    <a:pt x="0" y="11085"/>
                    <a:pt x="11085" y="0"/>
                    <a:pt x="24759" y="0"/>
                  </a:cubicBezTo>
                  <a:close/>
                </a:path>
              </a:pathLst>
            </a:custGeom>
            <a:solidFill>
              <a:srgbClr val="FFFFFF">
                <a:alpha val="5098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00053" cy="223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9949" y="1590686"/>
            <a:ext cx="15669351" cy="711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1"/>
              </a:lnSpc>
            </a:pPr>
            <a:r>
              <a:rPr lang="en-US" sz="5886" spc="-117">
                <a:solidFill>
                  <a:srgbClr val="6D0606"/>
                </a:solidFill>
                <a:latin typeface="Caveat Bold"/>
                <a:ea typeface="Caveat Bold"/>
                <a:cs typeface="Caveat Bold"/>
                <a:sym typeface="Caveat Bold"/>
              </a:rPr>
              <a:t>Imagine that you are a prospective client and that you saw this ad online. Would you call Terra Services to handle your next project? Probably not! Mistakes in subject-verb agreement can cost a company business. Paying careful attention to grammatical details ensures professionalism that clients will recognize and respect.</a:t>
            </a:r>
          </a:p>
          <a:p>
            <a:pPr algn="ctr">
              <a:lnSpc>
                <a:spcPts val="7261"/>
              </a:lnSpc>
            </a:pPr>
            <a:r>
              <a:rPr lang="en-US" sz="5186" spc="-103">
                <a:solidFill>
                  <a:srgbClr val="2B4743"/>
                </a:solidFill>
                <a:latin typeface="Gagalin"/>
                <a:ea typeface="Gagalin"/>
                <a:cs typeface="Gagalin"/>
                <a:sym typeface="Gagalin"/>
              </a:rPr>
              <a:t>But what is Subject verb agreement? Lets Learn!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7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8972" y="1296963"/>
            <a:ext cx="15970328" cy="2581675"/>
            <a:chOff x="0" y="0"/>
            <a:chExt cx="4206177" cy="6799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06177" cy="679947"/>
            </a:xfrm>
            <a:custGeom>
              <a:avLst/>
              <a:gdLst/>
              <a:ahLst/>
              <a:cxnLst/>
              <a:rect l="l" t="t" r="r" b="b"/>
              <a:pathLst>
                <a:path w="4206177" h="679947">
                  <a:moveTo>
                    <a:pt x="24723" y="0"/>
                  </a:moveTo>
                  <a:lnTo>
                    <a:pt x="4181454" y="0"/>
                  </a:lnTo>
                  <a:cubicBezTo>
                    <a:pt x="4195108" y="0"/>
                    <a:pt x="4206177" y="11069"/>
                    <a:pt x="4206177" y="24723"/>
                  </a:cubicBezTo>
                  <a:lnTo>
                    <a:pt x="4206177" y="655224"/>
                  </a:lnTo>
                  <a:cubicBezTo>
                    <a:pt x="4206177" y="668878"/>
                    <a:pt x="4195108" y="679947"/>
                    <a:pt x="4181454" y="679947"/>
                  </a:cubicBezTo>
                  <a:lnTo>
                    <a:pt x="24723" y="679947"/>
                  </a:lnTo>
                  <a:cubicBezTo>
                    <a:pt x="11069" y="679947"/>
                    <a:pt x="0" y="668878"/>
                    <a:pt x="0" y="655224"/>
                  </a:cubicBezTo>
                  <a:lnTo>
                    <a:pt x="0" y="24723"/>
                  </a:lnTo>
                  <a:cubicBezTo>
                    <a:pt x="0" y="11069"/>
                    <a:pt x="11069" y="0"/>
                    <a:pt x="24723" y="0"/>
                  </a:cubicBezTo>
                  <a:close/>
                </a:path>
              </a:pathLst>
            </a:custGeom>
            <a:solidFill>
              <a:srgbClr val="FFFFFF">
                <a:alpha val="5098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06177" cy="718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17827" y="3878638"/>
            <a:ext cx="2200457" cy="2249538"/>
          </a:xfrm>
          <a:custGeom>
            <a:avLst/>
            <a:gdLst/>
            <a:ahLst/>
            <a:cxnLst/>
            <a:rect l="l" t="t" r="r" b="b"/>
            <a:pathLst>
              <a:path w="2200457" h="2249538">
                <a:moveTo>
                  <a:pt x="0" y="0"/>
                </a:moveTo>
                <a:lnTo>
                  <a:pt x="2200457" y="0"/>
                </a:lnTo>
                <a:lnTo>
                  <a:pt x="2200457" y="2249538"/>
                </a:lnTo>
                <a:lnTo>
                  <a:pt x="0" y="224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17827" y="5965070"/>
            <a:ext cx="1915087" cy="2992323"/>
          </a:xfrm>
          <a:custGeom>
            <a:avLst/>
            <a:gdLst/>
            <a:ahLst/>
            <a:cxnLst/>
            <a:rect l="l" t="t" r="r" b="b"/>
            <a:pathLst>
              <a:path w="1915087" h="2992323">
                <a:moveTo>
                  <a:pt x="0" y="0"/>
                </a:moveTo>
                <a:lnTo>
                  <a:pt x="1915087" y="0"/>
                </a:lnTo>
                <a:lnTo>
                  <a:pt x="1915087" y="2992323"/>
                </a:lnTo>
                <a:lnTo>
                  <a:pt x="0" y="2992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665828" y="5025155"/>
            <a:ext cx="856303" cy="660132"/>
          </a:xfrm>
          <a:custGeom>
            <a:avLst/>
            <a:gdLst/>
            <a:ahLst/>
            <a:cxnLst/>
            <a:rect l="l" t="t" r="r" b="b"/>
            <a:pathLst>
              <a:path w="856303" h="660132">
                <a:moveTo>
                  <a:pt x="0" y="0"/>
                </a:moveTo>
                <a:lnTo>
                  <a:pt x="856303" y="0"/>
                </a:lnTo>
                <a:lnTo>
                  <a:pt x="856303" y="660132"/>
                </a:lnTo>
                <a:lnTo>
                  <a:pt x="0" y="6601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732914" y="4807783"/>
            <a:ext cx="1976745" cy="1789853"/>
          </a:xfrm>
          <a:custGeom>
            <a:avLst/>
            <a:gdLst/>
            <a:ahLst/>
            <a:cxnLst/>
            <a:rect l="l" t="t" r="r" b="b"/>
            <a:pathLst>
              <a:path w="1976745" h="1789853">
                <a:moveTo>
                  <a:pt x="0" y="0"/>
                </a:moveTo>
                <a:lnTo>
                  <a:pt x="1976745" y="0"/>
                </a:lnTo>
                <a:lnTo>
                  <a:pt x="1976745" y="1789853"/>
                </a:lnTo>
                <a:lnTo>
                  <a:pt x="0" y="17898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693785" y="6433679"/>
            <a:ext cx="1813211" cy="2747289"/>
          </a:xfrm>
          <a:custGeom>
            <a:avLst/>
            <a:gdLst/>
            <a:ahLst/>
            <a:cxnLst/>
            <a:rect l="l" t="t" r="r" b="b"/>
            <a:pathLst>
              <a:path w="1813211" h="2747289">
                <a:moveTo>
                  <a:pt x="0" y="0"/>
                </a:moveTo>
                <a:lnTo>
                  <a:pt x="1813211" y="0"/>
                </a:lnTo>
                <a:lnTo>
                  <a:pt x="1813211" y="2747289"/>
                </a:lnTo>
                <a:lnTo>
                  <a:pt x="0" y="2747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550138" y="5545232"/>
            <a:ext cx="785926" cy="690186"/>
          </a:xfrm>
          <a:custGeom>
            <a:avLst/>
            <a:gdLst/>
            <a:ahLst/>
            <a:cxnLst/>
            <a:rect l="l" t="t" r="r" b="b"/>
            <a:pathLst>
              <a:path w="785926" h="690186">
                <a:moveTo>
                  <a:pt x="0" y="0"/>
                </a:moveTo>
                <a:lnTo>
                  <a:pt x="785925" y="0"/>
                </a:lnTo>
                <a:lnTo>
                  <a:pt x="785925" y="690186"/>
                </a:lnTo>
                <a:lnTo>
                  <a:pt x="0" y="6901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190083" y="8729070"/>
            <a:ext cx="3787338" cy="1524404"/>
          </a:xfrm>
          <a:custGeom>
            <a:avLst/>
            <a:gdLst/>
            <a:ahLst/>
            <a:cxnLst/>
            <a:rect l="l" t="t" r="r" b="b"/>
            <a:pathLst>
              <a:path w="3787338" h="1524404">
                <a:moveTo>
                  <a:pt x="0" y="0"/>
                </a:moveTo>
                <a:lnTo>
                  <a:pt x="3787338" y="0"/>
                </a:lnTo>
                <a:lnTo>
                  <a:pt x="3787338" y="1524403"/>
                </a:lnTo>
                <a:lnTo>
                  <a:pt x="0" y="15244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009465" y="-2534925"/>
            <a:ext cx="3278535" cy="3563625"/>
          </a:xfrm>
          <a:custGeom>
            <a:avLst/>
            <a:gdLst/>
            <a:ahLst/>
            <a:cxnLst/>
            <a:rect l="l" t="t" r="r" b="b"/>
            <a:pathLst>
              <a:path w="3278535" h="3563625">
                <a:moveTo>
                  <a:pt x="0" y="0"/>
                </a:moveTo>
                <a:lnTo>
                  <a:pt x="3278535" y="0"/>
                </a:lnTo>
                <a:lnTo>
                  <a:pt x="3278535" y="3563625"/>
                </a:lnTo>
                <a:lnTo>
                  <a:pt x="0" y="3563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59088" y="8729070"/>
            <a:ext cx="1889475" cy="1856410"/>
          </a:xfrm>
          <a:custGeom>
            <a:avLst/>
            <a:gdLst/>
            <a:ahLst/>
            <a:cxnLst/>
            <a:rect l="l" t="t" r="r" b="b"/>
            <a:pathLst>
              <a:path w="1889475" h="1856410">
                <a:moveTo>
                  <a:pt x="1889475" y="0"/>
                </a:moveTo>
                <a:lnTo>
                  <a:pt x="0" y="0"/>
                </a:lnTo>
                <a:lnTo>
                  <a:pt x="0" y="1856409"/>
                </a:lnTo>
                <a:lnTo>
                  <a:pt x="1889475" y="1856409"/>
                </a:lnTo>
                <a:lnTo>
                  <a:pt x="1889475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58836" y="1442500"/>
            <a:ext cx="16100464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B4743"/>
                </a:solidFill>
                <a:latin typeface="Gagalin"/>
                <a:ea typeface="Gagalin"/>
                <a:cs typeface="Gagalin"/>
                <a:sym typeface="Gagalin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4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2970" y="789495"/>
            <a:ext cx="17094213" cy="8875753"/>
            <a:chOff x="0" y="0"/>
            <a:chExt cx="4502180" cy="23376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2179" cy="2337647"/>
            </a:xfrm>
            <a:custGeom>
              <a:avLst/>
              <a:gdLst/>
              <a:ahLst/>
              <a:cxnLst/>
              <a:rect l="l" t="t" r="r" b="b"/>
              <a:pathLst>
                <a:path w="4502179" h="2337647">
                  <a:moveTo>
                    <a:pt x="23098" y="0"/>
                  </a:moveTo>
                  <a:lnTo>
                    <a:pt x="4479082" y="0"/>
                  </a:lnTo>
                  <a:cubicBezTo>
                    <a:pt x="4485208" y="0"/>
                    <a:pt x="4491082" y="2434"/>
                    <a:pt x="4495414" y="6765"/>
                  </a:cubicBezTo>
                  <a:cubicBezTo>
                    <a:pt x="4499746" y="11097"/>
                    <a:pt x="4502179" y="16972"/>
                    <a:pt x="4502179" y="23098"/>
                  </a:cubicBezTo>
                  <a:lnTo>
                    <a:pt x="4502179" y="2314549"/>
                  </a:lnTo>
                  <a:cubicBezTo>
                    <a:pt x="4502179" y="2327306"/>
                    <a:pt x="4491838" y="2337647"/>
                    <a:pt x="4479082" y="2337647"/>
                  </a:cubicBezTo>
                  <a:lnTo>
                    <a:pt x="23098" y="2337647"/>
                  </a:lnTo>
                  <a:cubicBezTo>
                    <a:pt x="10341" y="2337647"/>
                    <a:pt x="0" y="2327306"/>
                    <a:pt x="0" y="2314549"/>
                  </a:cubicBezTo>
                  <a:lnTo>
                    <a:pt x="0" y="23098"/>
                  </a:lnTo>
                  <a:cubicBezTo>
                    <a:pt x="0" y="10341"/>
                    <a:pt x="10341" y="0"/>
                    <a:pt x="23098" y="0"/>
                  </a:cubicBezTo>
                  <a:close/>
                </a:path>
              </a:pathLst>
            </a:custGeom>
            <a:solidFill>
              <a:srgbClr val="FFFFFF">
                <a:alpha val="5098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02180" cy="2375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936868" y="2075128"/>
            <a:ext cx="2093905" cy="2057262"/>
          </a:xfrm>
          <a:custGeom>
            <a:avLst/>
            <a:gdLst/>
            <a:ahLst/>
            <a:cxnLst/>
            <a:rect l="l" t="t" r="r" b="b"/>
            <a:pathLst>
              <a:path w="2093905" h="2057262">
                <a:moveTo>
                  <a:pt x="0" y="0"/>
                </a:moveTo>
                <a:lnTo>
                  <a:pt x="2093905" y="0"/>
                </a:lnTo>
                <a:lnTo>
                  <a:pt x="2093905" y="2057262"/>
                </a:lnTo>
                <a:lnTo>
                  <a:pt x="0" y="2057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310710" y="1339086"/>
            <a:ext cx="3657354" cy="1472085"/>
          </a:xfrm>
          <a:custGeom>
            <a:avLst/>
            <a:gdLst/>
            <a:ahLst/>
            <a:cxnLst/>
            <a:rect l="l" t="t" r="r" b="b"/>
            <a:pathLst>
              <a:path w="3657354" h="1472085">
                <a:moveTo>
                  <a:pt x="0" y="0"/>
                </a:moveTo>
                <a:lnTo>
                  <a:pt x="3657354" y="0"/>
                </a:lnTo>
                <a:lnTo>
                  <a:pt x="3657354" y="1472084"/>
                </a:lnTo>
                <a:lnTo>
                  <a:pt x="0" y="1472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354236" y="2987181"/>
            <a:ext cx="1892681" cy="2057262"/>
          </a:xfrm>
          <a:custGeom>
            <a:avLst/>
            <a:gdLst/>
            <a:ahLst/>
            <a:cxnLst/>
            <a:rect l="l" t="t" r="r" b="b"/>
            <a:pathLst>
              <a:path w="1892681" h="2057262">
                <a:moveTo>
                  <a:pt x="0" y="0"/>
                </a:moveTo>
                <a:lnTo>
                  <a:pt x="1892681" y="0"/>
                </a:lnTo>
                <a:lnTo>
                  <a:pt x="1892681" y="2057261"/>
                </a:lnTo>
                <a:lnTo>
                  <a:pt x="0" y="20572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60836" y="1163075"/>
            <a:ext cx="3657354" cy="1824105"/>
          </a:xfrm>
          <a:custGeom>
            <a:avLst/>
            <a:gdLst/>
            <a:ahLst/>
            <a:cxnLst/>
            <a:rect l="l" t="t" r="r" b="b"/>
            <a:pathLst>
              <a:path w="3657354" h="1824105">
                <a:moveTo>
                  <a:pt x="0" y="0"/>
                </a:moveTo>
                <a:lnTo>
                  <a:pt x="3657354" y="0"/>
                </a:lnTo>
                <a:lnTo>
                  <a:pt x="3657354" y="1824106"/>
                </a:lnTo>
                <a:lnTo>
                  <a:pt x="0" y="18241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202096" y="8379713"/>
            <a:ext cx="3657354" cy="713184"/>
          </a:xfrm>
          <a:custGeom>
            <a:avLst/>
            <a:gdLst/>
            <a:ahLst/>
            <a:cxnLst/>
            <a:rect l="l" t="t" r="r" b="b"/>
            <a:pathLst>
              <a:path w="3657354" h="713184">
                <a:moveTo>
                  <a:pt x="0" y="0"/>
                </a:moveTo>
                <a:lnTo>
                  <a:pt x="3657354" y="0"/>
                </a:lnTo>
                <a:lnTo>
                  <a:pt x="3657354" y="713184"/>
                </a:lnTo>
                <a:lnTo>
                  <a:pt x="0" y="7131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994245" y="8448289"/>
            <a:ext cx="3657354" cy="576033"/>
          </a:xfrm>
          <a:custGeom>
            <a:avLst/>
            <a:gdLst/>
            <a:ahLst/>
            <a:cxnLst/>
            <a:rect l="l" t="t" r="r" b="b"/>
            <a:pathLst>
              <a:path w="3657354" h="576033">
                <a:moveTo>
                  <a:pt x="0" y="0"/>
                </a:moveTo>
                <a:lnTo>
                  <a:pt x="3657354" y="0"/>
                </a:lnTo>
                <a:lnTo>
                  <a:pt x="3657354" y="576033"/>
                </a:lnTo>
                <a:lnTo>
                  <a:pt x="0" y="5760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868158" y="2315758"/>
            <a:ext cx="2954765" cy="6132531"/>
          </a:xfrm>
          <a:custGeom>
            <a:avLst/>
            <a:gdLst/>
            <a:ahLst/>
            <a:cxnLst/>
            <a:rect l="l" t="t" r="r" b="b"/>
            <a:pathLst>
              <a:path w="2954765" h="6132531">
                <a:moveTo>
                  <a:pt x="0" y="0"/>
                </a:moveTo>
                <a:lnTo>
                  <a:pt x="2954764" y="0"/>
                </a:lnTo>
                <a:lnTo>
                  <a:pt x="2954764" y="6132531"/>
                </a:lnTo>
                <a:lnTo>
                  <a:pt x="0" y="61325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40956" y="2075127"/>
            <a:ext cx="5805723" cy="2321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0"/>
              </a:lnSpc>
            </a:pPr>
            <a:r>
              <a:rPr lang="en-US" sz="4935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subject?</a:t>
            </a:r>
          </a:p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subject is the doer of the action.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8045" y="5155041"/>
            <a:ext cx="6431544" cy="2859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3"/>
              </a:lnSpc>
            </a:pPr>
            <a:r>
              <a:rPr lang="en-US" sz="4774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Verb?</a:t>
            </a:r>
          </a:p>
          <a:p>
            <a:pPr algn="ctr">
              <a:lnSpc>
                <a:spcPts val="5198"/>
              </a:lnSpc>
            </a:pPr>
            <a:r>
              <a:rPr lang="en-US" sz="3713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Verbs are words that express an action, state or occurrence.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A4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68573"/>
            <a:ext cx="7859341" cy="9116988"/>
            <a:chOff x="0" y="0"/>
            <a:chExt cx="2069950" cy="2401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9950" cy="2401182"/>
            </a:xfrm>
            <a:custGeom>
              <a:avLst/>
              <a:gdLst/>
              <a:ahLst/>
              <a:cxnLst/>
              <a:rect l="l" t="t" r="r" b="b"/>
              <a:pathLst>
                <a:path w="2069950" h="2401182">
                  <a:moveTo>
                    <a:pt x="50238" y="0"/>
                  </a:moveTo>
                  <a:lnTo>
                    <a:pt x="2019712" y="0"/>
                  </a:lnTo>
                  <a:cubicBezTo>
                    <a:pt x="2033036" y="0"/>
                    <a:pt x="2045814" y="5293"/>
                    <a:pt x="2055236" y="14714"/>
                  </a:cubicBezTo>
                  <a:cubicBezTo>
                    <a:pt x="2064657" y="24136"/>
                    <a:pt x="2069950" y="36914"/>
                    <a:pt x="2069950" y="50238"/>
                  </a:cubicBezTo>
                  <a:lnTo>
                    <a:pt x="2069950" y="2350944"/>
                  </a:lnTo>
                  <a:cubicBezTo>
                    <a:pt x="2069950" y="2378690"/>
                    <a:pt x="2047458" y="2401182"/>
                    <a:pt x="2019712" y="2401182"/>
                  </a:cubicBezTo>
                  <a:lnTo>
                    <a:pt x="50238" y="2401182"/>
                  </a:lnTo>
                  <a:cubicBezTo>
                    <a:pt x="22492" y="2401182"/>
                    <a:pt x="0" y="2378690"/>
                    <a:pt x="0" y="2350944"/>
                  </a:cubicBezTo>
                  <a:lnTo>
                    <a:pt x="0" y="50238"/>
                  </a:lnTo>
                  <a:cubicBezTo>
                    <a:pt x="0" y="22492"/>
                    <a:pt x="22492" y="0"/>
                    <a:pt x="50238" y="0"/>
                  </a:cubicBezTo>
                  <a:close/>
                </a:path>
              </a:pathLst>
            </a:custGeom>
            <a:solidFill>
              <a:srgbClr val="FFFFFF">
                <a:alpha val="5098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9950" cy="243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675752" y="7288276"/>
            <a:ext cx="3949922" cy="1970024"/>
          </a:xfrm>
          <a:custGeom>
            <a:avLst/>
            <a:gdLst/>
            <a:ahLst/>
            <a:cxnLst/>
            <a:rect l="l" t="t" r="r" b="b"/>
            <a:pathLst>
              <a:path w="3949922" h="1970024">
                <a:moveTo>
                  <a:pt x="0" y="0"/>
                </a:moveTo>
                <a:lnTo>
                  <a:pt x="3949922" y="0"/>
                </a:lnTo>
                <a:lnTo>
                  <a:pt x="3949922" y="1970024"/>
                </a:lnTo>
                <a:lnTo>
                  <a:pt x="0" y="1970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74343" y="1450230"/>
            <a:ext cx="3949922" cy="1589844"/>
          </a:xfrm>
          <a:custGeom>
            <a:avLst/>
            <a:gdLst/>
            <a:ahLst/>
            <a:cxnLst/>
            <a:rect l="l" t="t" r="r" b="b"/>
            <a:pathLst>
              <a:path w="3949922" h="1589844">
                <a:moveTo>
                  <a:pt x="0" y="0"/>
                </a:moveTo>
                <a:lnTo>
                  <a:pt x="3949922" y="0"/>
                </a:lnTo>
                <a:lnTo>
                  <a:pt x="3949922" y="1589844"/>
                </a:lnTo>
                <a:lnTo>
                  <a:pt x="0" y="1589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44566" y="2580468"/>
            <a:ext cx="6108303" cy="5075445"/>
          </a:xfrm>
          <a:custGeom>
            <a:avLst/>
            <a:gdLst/>
            <a:ahLst/>
            <a:cxnLst/>
            <a:rect l="l" t="t" r="r" b="b"/>
            <a:pathLst>
              <a:path w="6108303" h="5075445">
                <a:moveTo>
                  <a:pt x="0" y="0"/>
                </a:moveTo>
                <a:lnTo>
                  <a:pt x="6108303" y="0"/>
                </a:lnTo>
                <a:lnTo>
                  <a:pt x="6108303" y="5075445"/>
                </a:lnTo>
                <a:lnTo>
                  <a:pt x="0" y="50754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65136" y="864444"/>
            <a:ext cx="5750568" cy="290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4"/>
              </a:lnSpc>
            </a:pPr>
            <a:r>
              <a:rPr lang="en-US" sz="6547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What is</a:t>
            </a:r>
          </a:p>
          <a:p>
            <a:pPr algn="l">
              <a:lnSpc>
                <a:spcPts val="7594"/>
              </a:lnSpc>
            </a:pPr>
            <a:r>
              <a:rPr lang="en-US" sz="6547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subject-verb Agreement?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5136" y="4427696"/>
            <a:ext cx="7101336" cy="497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96"/>
              </a:lnSpc>
            </a:pPr>
            <a:r>
              <a:rPr lang="en-US" sz="4069" spc="101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Subject-verb agreement refers to the relationship between the subject and predicate of the sentence, which must always agree in two ways: tense and number.</a:t>
            </a:r>
          </a:p>
        </p:txBody>
      </p:sp>
      <p:sp>
        <p:nvSpPr>
          <p:cNvPr id="10" name="TextBox 10"/>
          <p:cNvSpPr txBox="1"/>
          <p:nvPr/>
        </p:nvSpPr>
        <p:spPr>
          <a:xfrm rot="-2617245">
            <a:off x="10473435" y="3385167"/>
            <a:ext cx="179221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74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Subject</a:t>
            </a:r>
          </a:p>
        </p:txBody>
      </p:sp>
      <p:sp>
        <p:nvSpPr>
          <p:cNvPr id="11" name="TextBox 11"/>
          <p:cNvSpPr txBox="1"/>
          <p:nvPr/>
        </p:nvSpPr>
        <p:spPr>
          <a:xfrm rot="2465970">
            <a:off x="14454525" y="3464842"/>
            <a:ext cx="152482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Verb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7935" y="1028700"/>
            <a:ext cx="2724797" cy="2849461"/>
          </a:xfrm>
          <a:custGeom>
            <a:avLst/>
            <a:gdLst/>
            <a:ahLst/>
            <a:cxnLst/>
            <a:rect l="l" t="t" r="r" b="b"/>
            <a:pathLst>
              <a:path w="2724797" h="2849461">
                <a:moveTo>
                  <a:pt x="0" y="0"/>
                </a:moveTo>
                <a:lnTo>
                  <a:pt x="2724798" y="0"/>
                </a:lnTo>
                <a:lnTo>
                  <a:pt x="2724798" y="2849461"/>
                </a:lnTo>
                <a:lnTo>
                  <a:pt x="0" y="2849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51117" y="8670449"/>
            <a:ext cx="2921000" cy="1175702"/>
          </a:xfrm>
          <a:custGeom>
            <a:avLst/>
            <a:gdLst/>
            <a:ahLst/>
            <a:cxnLst/>
            <a:rect l="l" t="t" r="r" b="b"/>
            <a:pathLst>
              <a:path w="2921000" h="1175702">
                <a:moveTo>
                  <a:pt x="0" y="0"/>
                </a:moveTo>
                <a:lnTo>
                  <a:pt x="2921000" y="0"/>
                </a:lnTo>
                <a:lnTo>
                  <a:pt x="2921000" y="1175702"/>
                </a:lnTo>
                <a:lnTo>
                  <a:pt x="0" y="1175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65217" y="6344473"/>
            <a:ext cx="3942648" cy="3873651"/>
          </a:xfrm>
          <a:custGeom>
            <a:avLst/>
            <a:gdLst/>
            <a:ahLst/>
            <a:cxnLst/>
            <a:rect l="l" t="t" r="r" b="b"/>
            <a:pathLst>
              <a:path w="3942648" h="3873651">
                <a:moveTo>
                  <a:pt x="0" y="0"/>
                </a:moveTo>
                <a:lnTo>
                  <a:pt x="3942648" y="0"/>
                </a:lnTo>
                <a:lnTo>
                  <a:pt x="3942648" y="3873652"/>
                </a:lnTo>
                <a:lnTo>
                  <a:pt x="0" y="3873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00641" y="768936"/>
            <a:ext cx="7835900" cy="1234154"/>
          </a:xfrm>
          <a:custGeom>
            <a:avLst/>
            <a:gdLst/>
            <a:ahLst/>
            <a:cxnLst/>
            <a:rect l="l" t="t" r="r" b="b"/>
            <a:pathLst>
              <a:path w="7835900" h="1234154">
                <a:moveTo>
                  <a:pt x="0" y="0"/>
                </a:moveTo>
                <a:lnTo>
                  <a:pt x="7835900" y="0"/>
                </a:lnTo>
                <a:lnTo>
                  <a:pt x="7835900" y="1234154"/>
                </a:lnTo>
                <a:lnTo>
                  <a:pt x="0" y="12341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152733" y="3155615"/>
            <a:ext cx="11982535" cy="3975769"/>
            <a:chOff x="0" y="0"/>
            <a:chExt cx="3155894" cy="10471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55894" cy="1047116"/>
            </a:xfrm>
            <a:custGeom>
              <a:avLst/>
              <a:gdLst/>
              <a:ahLst/>
              <a:cxnLst/>
              <a:rect l="l" t="t" r="r" b="b"/>
              <a:pathLst>
                <a:path w="3155894" h="1047116">
                  <a:moveTo>
                    <a:pt x="32951" y="0"/>
                  </a:moveTo>
                  <a:lnTo>
                    <a:pt x="3122943" y="0"/>
                  </a:lnTo>
                  <a:cubicBezTo>
                    <a:pt x="3141141" y="0"/>
                    <a:pt x="3155894" y="14753"/>
                    <a:pt x="3155894" y="32951"/>
                  </a:cubicBezTo>
                  <a:lnTo>
                    <a:pt x="3155894" y="1014165"/>
                  </a:lnTo>
                  <a:cubicBezTo>
                    <a:pt x="3155894" y="1032363"/>
                    <a:pt x="3141141" y="1047116"/>
                    <a:pt x="3122943" y="1047116"/>
                  </a:cubicBezTo>
                  <a:lnTo>
                    <a:pt x="32951" y="1047116"/>
                  </a:lnTo>
                  <a:cubicBezTo>
                    <a:pt x="14753" y="1047116"/>
                    <a:pt x="0" y="1032363"/>
                    <a:pt x="0" y="1014165"/>
                  </a:cubicBezTo>
                  <a:lnTo>
                    <a:pt x="0" y="32951"/>
                  </a:lnTo>
                  <a:cubicBezTo>
                    <a:pt x="0" y="14753"/>
                    <a:pt x="14753" y="0"/>
                    <a:pt x="32951" y="0"/>
                  </a:cubicBezTo>
                  <a:close/>
                </a:path>
              </a:pathLst>
            </a:custGeom>
            <a:solidFill>
              <a:srgbClr val="FFFFFF">
                <a:alpha val="5098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155894" cy="1085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789302" y="3761626"/>
            <a:ext cx="10709396" cy="264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85"/>
              </a:lnSpc>
              <a:spcBef>
                <a:spcPct val="0"/>
              </a:spcBef>
            </a:pPr>
            <a:r>
              <a:rPr lang="en-US" sz="10500">
                <a:solidFill>
                  <a:srgbClr val="2B4743"/>
                </a:solidFill>
                <a:latin typeface="Gagalin"/>
                <a:ea typeface="Gagalin"/>
                <a:cs typeface="Gagalin"/>
                <a:sym typeface="Gagalin"/>
              </a:rPr>
              <a:t>Rules of Subject verb agreement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" y="-232141"/>
            <a:ext cx="18288143" cy="10751281"/>
            <a:chOff x="0" y="0"/>
            <a:chExt cx="24384191" cy="14335042"/>
          </a:xfrm>
        </p:grpSpPr>
        <p:sp>
          <p:nvSpPr>
            <p:cNvPr id="3" name="Freeform 3"/>
            <p:cNvSpPr/>
            <p:nvPr/>
          </p:nvSpPr>
          <p:spPr>
            <a:xfrm>
              <a:off x="64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0" y="0"/>
                  </a:lnTo>
                  <a:lnTo>
                    <a:pt x="2250310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2024407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030356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605469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05898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0083333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089282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14113625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6079117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18103460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010940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133753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10800000">
              <a:off x="22133753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10800000" flipH="1">
              <a:off x="20109409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10800000" flipH="1">
              <a:off x="16079117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10800000">
              <a:off x="14126325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0800000" flipH="1">
              <a:off x="12101982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10800000">
              <a:off x="10083074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10800000" flipH="1">
              <a:off x="8058730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10800000">
              <a:off x="6054699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-10800000" flipH="1">
              <a:off x="4030356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-10800000">
              <a:off x="2024407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10800000" flipH="1">
              <a:off x="64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0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0" y="2250311"/>
                  </a:lnTo>
                  <a:lnTo>
                    <a:pt x="225031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27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flipH="1">
              <a:off x="2024471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4030419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flipH="1">
              <a:off x="6054763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8059053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 flipH="1">
              <a:off x="18103524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20109472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flipH="1">
              <a:off x="22133816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-10800000">
              <a:off x="22133689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 rot="-10800000" flipH="1">
              <a:off x="20109345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 rot="-10800000">
              <a:off x="10083397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10800000" flipH="1">
              <a:off x="8072908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10800000">
              <a:off x="6054636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0800000" flipH="1">
              <a:off x="4030292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-10800000">
              <a:off x="2024344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-10800000" flipH="1">
              <a:off x="0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64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0" y="0"/>
                  </a:lnTo>
                  <a:lnTo>
                    <a:pt x="2250310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flipH="1">
              <a:off x="202440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4030356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flipH="1">
              <a:off x="605469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 flipH="1">
              <a:off x="18103460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>
              <a:off x="2010940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 flipH="1">
              <a:off x="22133753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8072908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 flipH="1">
              <a:off x="1008339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12089345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 flipH="1">
              <a:off x="14113689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16079180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 rot="-10800000" flipH="1">
              <a:off x="16079053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 rot="-10800000">
              <a:off x="14113689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 rot="-10800000" flipH="1">
              <a:off x="12101982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7" name="Freeform 57"/>
            <p:cNvSpPr/>
            <p:nvPr/>
          </p:nvSpPr>
          <p:spPr>
            <a:xfrm>
              <a:off x="12101982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 flipH="1">
              <a:off x="1411368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1606615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-10800000">
              <a:off x="18103460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 rot="-10800000">
              <a:off x="18103397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 flipH="1">
              <a:off x="10083397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rot="-10800000">
              <a:off x="22133816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 rot="-10800000" flipH="1">
              <a:off x="20109472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 rot="-10800000">
              <a:off x="10083397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 rot="-10800000" flipH="1">
              <a:off x="8072908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 rot="-10800000">
              <a:off x="6054636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 rot="-10800000" flipH="1">
              <a:off x="4030419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9" name="Freeform 69"/>
            <p:cNvSpPr/>
            <p:nvPr/>
          </p:nvSpPr>
          <p:spPr>
            <a:xfrm rot="-10800000">
              <a:off x="2024471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0" name="Freeform 70"/>
            <p:cNvSpPr/>
            <p:nvPr/>
          </p:nvSpPr>
          <p:spPr>
            <a:xfrm rot="-10800000" flipH="1">
              <a:off x="127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1" name="Freeform 71"/>
            <p:cNvSpPr/>
            <p:nvPr/>
          </p:nvSpPr>
          <p:spPr>
            <a:xfrm>
              <a:off x="191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2" name="Freeform 72"/>
            <p:cNvSpPr/>
            <p:nvPr/>
          </p:nvSpPr>
          <p:spPr>
            <a:xfrm flipH="1">
              <a:off x="2024534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73"/>
            <p:cNvSpPr/>
            <p:nvPr/>
          </p:nvSpPr>
          <p:spPr>
            <a:xfrm>
              <a:off x="4030483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4" name="Freeform 74"/>
            <p:cNvSpPr/>
            <p:nvPr/>
          </p:nvSpPr>
          <p:spPr>
            <a:xfrm flipH="1">
              <a:off x="6054826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Freeform 75"/>
            <p:cNvSpPr/>
            <p:nvPr/>
          </p:nvSpPr>
          <p:spPr>
            <a:xfrm flipH="1">
              <a:off x="18090501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6" name="Freeform 76"/>
            <p:cNvSpPr/>
            <p:nvPr/>
          </p:nvSpPr>
          <p:spPr>
            <a:xfrm>
              <a:off x="20109536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7" name="Freeform 77"/>
            <p:cNvSpPr/>
            <p:nvPr/>
          </p:nvSpPr>
          <p:spPr>
            <a:xfrm flipH="1">
              <a:off x="22133880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8" name="Freeform 78"/>
            <p:cNvSpPr/>
            <p:nvPr/>
          </p:nvSpPr>
          <p:spPr>
            <a:xfrm>
              <a:off x="8072908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9" name="Freeform 79"/>
            <p:cNvSpPr/>
            <p:nvPr/>
          </p:nvSpPr>
          <p:spPr>
            <a:xfrm flipH="1">
              <a:off x="10083397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0" name="Freeform 80"/>
            <p:cNvSpPr/>
            <p:nvPr/>
          </p:nvSpPr>
          <p:spPr>
            <a:xfrm rot="-10800000" flipH="1">
              <a:off x="16079180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1" name="Freeform 81"/>
            <p:cNvSpPr/>
            <p:nvPr/>
          </p:nvSpPr>
          <p:spPr>
            <a:xfrm rot="-10800000">
              <a:off x="14111708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2" name="Freeform 82"/>
            <p:cNvSpPr/>
            <p:nvPr/>
          </p:nvSpPr>
          <p:spPr>
            <a:xfrm rot="-10800000" flipH="1">
              <a:off x="12101982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3" name="Freeform 83"/>
            <p:cNvSpPr/>
            <p:nvPr/>
          </p:nvSpPr>
          <p:spPr>
            <a:xfrm>
              <a:off x="12089345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4" name="Freeform 84"/>
            <p:cNvSpPr/>
            <p:nvPr/>
          </p:nvSpPr>
          <p:spPr>
            <a:xfrm flipH="1">
              <a:off x="14111708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5" name="Freeform 85"/>
            <p:cNvSpPr/>
            <p:nvPr/>
          </p:nvSpPr>
          <p:spPr>
            <a:xfrm>
              <a:off x="16066157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6" name="Freeform 86"/>
            <p:cNvSpPr/>
            <p:nvPr/>
          </p:nvSpPr>
          <p:spPr>
            <a:xfrm rot="-10800000">
              <a:off x="18103524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7" name="Freeform 87"/>
          <p:cNvSpPr/>
          <p:nvPr/>
        </p:nvSpPr>
        <p:spPr>
          <a:xfrm>
            <a:off x="5190109" y="-873102"/>
            <a:ext cx="7907783" cy="3134357"/>
          </a:xfrm>
          <a:custGeom>
            <a:avLst/>
            <a:gdLst/>
            <a:ahLst/>
            <a:cxnLst/>
            <a:rect l="l" t="t" r="r" b="b"/>
            <a:pathLst>
              <a:path w="7907783" h="3134357">
                <a:moveTo>
                  <a:pt x="0" y="0"/>
                </a:moveTo>
                <a:lnTo>
                  <a:pt x="7907782" y="0"/>
                </a:lnTo>
                <a:lnTo>
                  <a:pt x="7907782" y="3134358"/>
                </a:lnTo>
                <a:lnTo>
                  <a:pt x="0" y="3134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8" name="Group 88"/>
          <p:cNvGrpSpPr/>
          <p:nvPr/>
        </p:nvGrpSpPr>
        <p:grpSpPr>
          <a:xfrm>
            <a:off x="-1479271" y="9258300"/>
            <a:ext cx="21246542" cy="1422631"/>
            <a:chOff x="0" y="0"/>
            <a:chExt cx="28328722" cy="1896841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9571216" cy="1896841"/>
            </a:xfrm>
            <a:custGeom>
              <a:avLst/>
              <a:gdLst/>
              <a:ahLst/>
              <a:cxnLst/>
              <a:rect l="l" t="t" r="r" b="b"/>
              <a:pathLst>
                <a:path w="9571216" h="1896841">
                  <a:moveTo>
                    <a:pt x="0" y="0"/>
                  </a:moveTo>
                  <a:lnTo>
                    <a:pt x="9571216" y="0"/>
                  </a:lnTo>
                  <a:lnTo>
                    <a:pt x="9571216" y="1896841"/>
                  </a:lnTo>
                  <a:lnTo>
                    <a:pt x="0" y="189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90"/>
            <p:cNvSpPr/>
            <p:nvPr/>
          </p:nvSpPr>
          <p:spPr>
            <a:xfrm>
              <a:off x="9378753" y="0"/>
              <a:ext cx="9571216" cy="1896841"/>
            </a:xfrm>
            <a:custGeom>
              <a:avLst/>
              <a:gdLst/>
              <a:ahLst/>
              <a:cxnLst/>
              <a:rect l="l" t="t" r="r" b="b"/>
              <a:pathLst>
                <a:path w="9571216" h="1896841">
                  <a:moveTo>
                    <a:pt x="0" y="0"/>
                  </a:moveTo>
                  <a:lnTo>
                    <a:pt x="9571216" y="0"/>
                  </a:lnTo>
                  <a:lnTo>
                    <a:pt x="9571216" y="1896841"/>
                  </a:lnTo>
                  <a:lnTo>
                    <a:pt x="0" y="189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1" name="Freeform 91"/>
            <p:cNvSpPr/>
            <p:nvPr/>
          </p:nvSpPr>
          <p:spPr>
            <a:xfrm>
              <a:off x="18757507" y="0"/>
              <a:ext cx="9571216" cy="1896841"/>
            </a:xfrm>
            <a:custGeom>
              <a:avLst/>
              <a:gdLst/>
              <a:ahLst/>
              <a:cxnLst/>
              <a:rect l="l" t="t" r="r" b="b"/>
              <a:pathLst>
                <a:path w="9571216" h="1896841">
                  <a:moveTo>
                    <a:pt x="0" y="0"/>
                  </a:moveTo>
                  <a:lnTo>
                    <a:pt x="9571215" y="0"/>
                  </a:lnTo>
                  <a:lnTo>
                    <a:pt x="9571215" y="1896841"/>
                  </a:lnTo>
                  <a:lnTo>
                    <a:pt x="0" y="189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2" name="Freeform 92"/>
          <p:cNvSpPr/>
          <p:nvPr/>
        </p:nvSpPr>
        <p:spPr>
          <a:xfrm>
            <a:off x="5563833" y="1070196"/>
            <a:ext cx="802682" cy="879433"/>
          </a:xfrm>
          <a:custGeom>
            <a:avLst/>
            <a:gdLst/>
            <a:ahLst/>
            <a:cxnLst/>
            <a:rect l="l" t="t" r="r" b="b"/>
            <a:pathLst>
              <a:path w="802682" h="879433">
                <a:moveTo>
                  <a:pt x="0" y="0"/>
                </a:moveTo>
                <a:lnTo>
                  <a:pt x="802682" y="0"/>
                </a:lnTo>
                <a:lnTo>
                  <a:pt x="802682" y="879433"/>
                </a:lnTo>
                <a:lnTo>
                  <a:pt x="0" y="8794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3" name="Freeform 93"/>
          <p:cNvSpPr/>
          <p:nvPr/>
        </p:nvSpPr>
        <p:spPr>
          <a:xfrm flipH="1">
            <a:off x="11944978" y="1078125"/>
            <a:ext cx="802682" cy="879433"/>
          </a:xfrm>
          <a:custGeom>
            <a:avLst/>
            <a:gdLst/>
            <a:ahLst/>
            <a:cxnLst/>
            <a:rect l="l" t="t" r="r" b="b"/>
            <a:pathLst>
              <a:path w="802682" h="879433">
                <a:moveTo>
                  <a:pt x="802683" y="0"/>
                </a:moveTo>
                <a:lnTo>
                  <a:pt x="0" y="0"/>
                </a:lnTo>
                <a:lnTo>
                  <a:pt x="0" y="879433"/>
                </a:lnTo>
                <a:lnTo>
                  <a:pt x="802683" y="879433"/>
                </a:lnTo>
                <a:lnTo>
                  <a:pt x="80268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4" name="Freeform 94"/>
          <p:cNvSpPr/>
          <p:nvPr/>
        </p:nvSpPr>
        <p:spPr>
          <a:xfrm>
            <a:off x="15638128" y="9525819"/>
            <a:ext cx="1621172" cy="443796"/>
          </a:xfrm>
          <a:custGeom>
            <a:avLst/>
            <a:gdLst/>
            <a:ahLst/>
            <a:cxnLst/>
            <a:rect l="l" t="t" r="r" b="b"/>
            <a:pathLst>
              <a:path w="1621172" h="443796">
                <a:moveTo>
                  <a:pt x="0" y="0"/>
                </a:moveTo>
                <a:lnTo>
                  <a:pt x="1621172" y="0"/>
                </a:lnTo>
                <a:lnTo>
                  <a:pt x="1621172" y="443796"/>
                </a:lnTo>
                <a:lnTo>
                  <a:pt x="0" y="4437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5" name="AutoShape 95"/>
          <p:cNvSpPr/>
          <p:nvPr/>
        </p:nvSpPr>
        <p:spPr>
          <a:xfrm>
            <a:off x="1717625" y="4770287"/>
            <a:ext cx="14852750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96" name="Freeform 96"/>
          <p:cNvSpPr/>
          <p:nvPr/>
        </p:nvSpPr>
        <p:spPr>
          <a:xfrm rot="949054">
            <a:off x="13041791" y="4895864"/>
            <a:ext cx="4695203" cy="4695203"/>
          </a:xfrm>
          <a:custGeom>
            <a:avLst/>
            <a:gdLst/>
            <a:ahLst/>
            <a:cxnLst/>
            <a:rect l="l" t="t" r="r" b="b"/>
            <a:pathLst>
              <a:path w="4695203" h="4695203">
                <a:moveTo>
                  <a:pt x="0" y="0"/>
                </a:moveTo>
                <a:lnTo>
                  <a:pt x="4695204" y="0"/>
                </a:lnTo>
                <a:lnTo>
                  <a:pt x="4695204" y="4695203"/>
                </a:lnTo>
                <a:lnTo>
                  <a:pt x="0" y="46952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7" name="Freeform 97"/>
          <p:cNvSpPr/>
          <p:nvPr/>
        </p:nvSpPr>
        <p:spPr>
          <a:xfrm>
            <a:off x="52015" y="5436858"/>
            <a:ext cx="2463393" cy="4783288"/>
          </a:xfrm>
          <a:custGeom>
            <a:avLst/>
            <a:gdLst/>
            <a:ahLst/>
            <a:cxnLst/>
            <a:rect l="l" t="t" r="r" b="b"/>
            <a:pathLst>
              <a:path w="2463393" h="4783288">
                <a:moveTo>
                  <a:pt x="0" y="0"/>
                </a:moveTo>
                <a:lnTo>
                  <a:pt x="2463394" y="0"/>
                </a:lnTo>
                <a:lnTo>
                  <a:pt x="2463394" y="4783288"/>
                </a:lnTo>
                <a:lnTo>
                  <a:pt x="0" y="478328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98" name="Freeform 98"/>
          <p:cNvSpPr/>
          <p:nvPr/>
        </p:nvSpPr>
        <p:spPr>
          <a:xfrm rot="74931">
            <a:off x="9440291" y="5873401"/>
            <a:ext cx="3657600" cy="498764"/>
          </a:xfrm>
          <a:custGeom>
            <a:avLst/>
            <a:gdLst/>
            <a:ahLst/>
            <a:cxnLst/>
            <a:rect l="l" t="t" r="r" b="b"/>
            <a:pathLst>
              <a:path w="3657600" h="498764">
                <a:moveTo>
                  <a:pt x="0" y="0"/>
                </a:moveTo>
                <a:lnTo>
                  <a:pt x="3657600" y="0"/>
                </a:lnTo>
                <a:lnTo>
                  <a:pt x="3657600" y="498764"/>
                </a:lnTo>
                <a:lnTo>
                  <a:pt x="0" y="4987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99" name="TextBox 99"/>
          <p:cNvSpPr txBox="1"/>
          <p:nvPr/>
        </p:nvSpPr>
        <p:spPr>
          <a:xfrm>
            <a:off x="2978024" y="5916882"/>
            <a:ext cx="6776982" cy="6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1"/>
              </a:lnSpc>
              <a:spcBef>
                <a:spcPct val="0"/>
              </a:spcBef>
            </a:pPr>
            <a:r>
              <a:rPr lang="en-US" sz="3900">
                <a:solidFill>
                  <a:srgbClr val="605D5D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The </a:t>
            </a:r>
            <a:r>
              <a:rPr lang="en-US" sz="3900">
                <a:solidFill>
                  <a:srgbClr val="605D5D"/>
                </a:solidFill>
                <a:latin typeface="Dreaming Outloud Sans Alt Italics"/>
                <a:ea typeface="Dreaming Outloud Sans Alt Italics"/>
                <a:cs typeface="Dreaming Outloud Sans Alt Italics"/>
                <a:sym typeface="Dreaming Outloud Sans Alt Italics"/>
              </a:rPr>
              <a:t>boy</a:t>
            </a:r>
            <a:r>
              <a:rPr lang="en-US" sz="3900">
                <a:solidFill>
                  <a:srgbClr val="605D5D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 plays basketball.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6669093" y="914400"/>
            <a:ext cx="4949813" cy="108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0"/>
              </a:lnSpc>
              <a:spcBef>
                <a:spcPct val="0"/>
              </a:spcBef>
            </a:pPr>
            <a:r>
              <a:rPr lang="en-US" sz="6422">
                <a:solidFill>
                  <a:srgbClr val="605D5D"/>
                </a:solidFill>
                <a:latin typeface="Dreaming Outloud Script"/>
                <a:ea typeface="Dreaming Outloud Script"/>
                <a:cs typeface="Dreaming Outloud Script"/>
                <a:sym typeface="Dreaming Outloud Script"/>
              </a:rPr>
              <a:t>Basic Rule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586773" y="2727981"/>
            <a:ext cx="15114454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9"/>
              </a:lnSpc>
            </a:pPr>
            <a:r>
              <a:rPr lang="en-US" sz="39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The verb must agree with the subject in number and in person.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586773" y="3596172"/>
            <a:ext cx="15114454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9"/>
              </a:lnSpc>
            </a:pPr>
            <a:r>
              <a:rPr lang="en-US" sz="39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a.) If the subject is singular, the verb must be singular as well. 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2953984" y="7349363"/>
            <a:ext cx="2846823" cy="1082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142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The subject "boy" is singular.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7535455" y="7349363"/>
            <a:ext cx="3733637" cy="1082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142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The verb "plays" is also in singular form.</a:t>
            </a:r>
          </a:p>
        </p:txBody>
      </p:sp>
      <p:sp>
        <p:nvSpPr>
          <p:cNvPr id="105" name="TextBox 105"/>
          <p:cNvSpPr txBox="1"/>
          <p:nvPr/>
        </p:nvSpPr>
        <p:spPr>
          <a:xfrm rot="81930">
            <a:off x="13431197" y="5998025"/>
            <a:ext cx="3917225" cy="221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8"/>
              </a:lnSpc>
              <a:spcBef>
                <a:spcPct val="0"/>
              </a:spcBef>
            </a:pPr>
            <a:r>
              <a:rPr lang="en-US" sz="3213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The subject of the sentence is "boy" and the verb is "plays." Both agree in number.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3280603" y="5057775"/>
            <a:ext cx="6776982" cy="7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1"/>
              </a:lnSpc>
              <a:spcBef>
                <a:spcPct val="0"/>
              </a:spcBef>
            </a:pPr>
            <a:r>
              <a:rPr lang="en-US" sz="4300">
                <a:solidFill>
                  <a:srgbClr val="605D5D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For example:</a:t>
            </a:r>
          </a:p>
        </p:txBody>
      </p:sp>
      <p:sp>
        <p:nvSpPr>
          <p:cNvPr id="107" name="Freeform 107"/>
          <p:cNvSpPr/>
          <p:nvPr/>
        </p:nvSpPr>
        <p:spPr>
          <a:xfrm>
            <a:off x="5190109" y="6714894"/>
            <a:ext cx="3657600" cy="691619"/>
          </a:xfrm>
          <a:custGeom>
            <a:avLst/>
            <a:gdLst/>
            <a:ahLst/>
            <a:cxnLst/>
            <a:rect l="l" t="t" r="r" b="b"/>
            <a:pathLst>
              <a:path w="3657600" h="691619">
                <a:moveTo>
                  <a:pt x="0" y="0"/>
                </a:moveTo>
                <a:lnTo>
                  <a:pt x="3657600" y="0"/>
                </a:lnTo>
                <a:lnTo>
                  <a:pt x="36576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" y="-232141"/>
            <a:ext cx="18288143" cy="10751281"/>
            <a:chOff x="0" y="0"/>
            <a:chExt cx="24384191" cy="14335042"/>
          </a:xfrm>
        </p:grpSpPr>
        <p:sp>
          <p:nvSpPr>
            <p:cNvPr id="3" name="Freeform 3"/>
            <p:cNvSpPr/>
            <p:nvPr/>
          </p:nvSpPr>
          <p:spPr>
            <a:xfrm>
              <a:off x="64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0" y="0"/>
                  </a:lnTo>
                  <a:lnTo>
                    <a:pt x="2250310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2024407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030356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605469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05898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0083333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089282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14113625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6079117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18103460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010940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133753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10800000">
              <a:off x="22133753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10800000" flipH="1">
              <a:off x="20109409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10800000" flipH="1">
              <a:off x="16079117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10800000">
              <a:off x="14126325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0800000" flipH="1">
              <a:off x="12101982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10800000">
              <a:off x="10083074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10800000" flipH="1">
              <a:off x="8058730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10800000">
              <a:off x="6054699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-10800000" flipH="1">
              <a:off x="4030356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-10800000">
              <a:off x="2024407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10800000" flipH="1">
              <a:off x="64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0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0" y="2250311"/>
                  </a:lnTo>
                  <a:lnTo>
                    <a:pt x="225031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27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flipH="1">
              <a:off x="2024471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4030419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flipH="1">
              <a:off x="6054763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8059053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 flipH="1">
              <a:off x="18103524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20109472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flipH="1">
              <a:off x="22133816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-10800000">
              <a:off x="22133689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 rot="-10800000" flipH="1">
              <a:off x="20109345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 rot="-10800000">
              <a:off x="10083397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10800000" flipH="1">
              <a:off x="8072908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10800000">
              <a:off x="6054636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0800000" flipH="1">
              <a:off x="4030292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-10800000">
              <a:off x="2024344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-10800000" flipH="1">
              <a:off x="0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64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0" y="0"/>
                  </a:lnTo>
                  <a:lnTo>
                    <a:pt x="2250310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flipH="1">
              <a:off x="202440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4030356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flipH="1">
              <a:off x="605469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 flipH="1">
              <a:off x="18103460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>
              <a:off x="2010940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 flipH="1">
              <a:off x="22133753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8072908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 flipH="1">
              <a:off x="1008339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12089345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 flipH="1">
              <a:off x="14113689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16079180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 rot="-10800000" flipH="1">
              <a:off x="16079053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 rot="-10800000">
              <a:off x="14113689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 rot="-10800000" flipH="1">
              <a:off x="12101982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7" name="Freeform 57"/>
            <p:cNvSpPr/>
            <p:nvPr/>
          </p:nvSpPr>
          <p:spPr>
            <a:xfrm>
              <a:off x="12101982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 flipH="1">
              <a:off x="1411368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1606615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-10800000">
              <a:off x="18103460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 rot="-10800000">
              <a:off x="18103397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 flipH="1">
              <a:off x="10083397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rot="-10800000">
              <a:off x="22133816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 rot="-10800000" flipH="1">
              <a:off x="20109472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 rot="-10800000">
              <a:off x="10083397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 rot="-10800000" flipH="1">
              <a:off x="8072908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 rot="-10800000">
              <a:off x="6054636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 rot="-10800000" flipH="1">
              <a:off x="4030419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9" name="Freeform 69"/>
            <p:cNvSpPr/>
            <p:nvPr/>
          </p:nvSpPr>
          <p:spPr>
            <a:xfrm rot="-10800000">
              <a:off x="2024471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0" name="Freeform 70"/>
            <p:cNvSpPr/>
            <p:nvPr/>
          </p:nvSpPr>
          <p:spPr>
            <a:xfrm rot="-10800000" flipH="1">
              <a:off x="127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1" name="Freeform 71"/>
            <p:cNvSpPr/>
            <p:nvPr/>
          </p:nvSpPr>
          <p:spPr>
            <a:xfrm>
              <a:off x="191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2" name="Freeform 72"/>
            <p:cNvSpPr/>
            <p:nvPr/>
          </p:nvSpPr>
          <p:spPr>
            <a:xfrm flipH="1">
              <a:off x="2024534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73"/>
            <p:cNvSpPr/>
            <p:nvPr/>
          </p:nvSpPr>
          <p:spPr>
            <a:xfrm>
              <a:off x="4030483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4" name="Freeform 74"/>
            <p:cNvSpPr/>
            <p:nvPr/>
          </p:nvSpPr>
          <p:spPr>
            <a:xfrm flipH="1">
              <a:off x="6054826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Freeform 75"/>
            <p:cNvSpPr/>
            <p:nvPr/>
          </p:nvSpPr>
          <p:spPr>
            <a:xfrm flipH="1">
              <a:off x="18090501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6" name="Freeform 76"/>
            <p:cNvSpPr/>
            <p:nvPr/>
          </p:nvSpPr>
          <p:spPr>
            <a:xfrm>
              <a:off x="20109536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7" name="Freeform 77"/>
            <p:cNvSpPr/>
            <p:nvPr/>
          </p:nvSpPr>
          <p:spPr>
            <a:xfrm flipH="1">
              <a:off x="22133880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8" name="Freeform 78"/>
            <p:cNvSpPr/>
            <p:nvPr/>
          </p:nvSpPr>
          <p:spPr>
            <a:xfrm>
              <a:off x="8072908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9" name="Freeform 79"/>
            <p:cNvSpPr/>
            <p:nvPr/>
          </p:nvSpPr>
          <p:spPr>
            <a:xfrm flipH="1">
              <a:off x="10083397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0" name="Freeform 80"/>
            <p:cNvSpPr/>
            <p:nvPr/>
          </p:nvSpPr>
          <p:spPr>
            <a:xfrm rot="-10800000" flipH="1">
              <a:off x="16079180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1" name="Freeform 81"/>
            <p:cNvSpPr/>
            <p:nvPr/>
          </p:nvSpPr>
          <p:spPr>
            <a:xfrm rot="-10800000">
              <a:off x="14111708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2" name="Freeform 82"/>
            <p:cNvSpPr/>
            <p:nvPr/>
          </p:nvSpPr>
          <p:spPr>
            <a:xfrm rot="-10800000" flipH="1">
              <a:off x="12101982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3" name="Freeform 83"/>
            <p:cNvSpPr/>
            <p:nvPr/>
          </p:nvSpPr>
          <p:spPr>
            <a:xfrm>
              <a:off x="12089345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4" name="Freeform 84"/>
            <p:cNvSpPr/>
            <p:nvPr/>
          </p:nvSpPr>
          <p:spPr>
            <a:xfrm flipH="1">
              <a:off x="14111708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5" name="Freeform 85"/>
            <p:cNvSpPr/>
            <p:nvPr/>
          </p:nvSpPr>
          <p:spPr>
            <a:xfrm>
              <a:off x="16066157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6" name="Freeform 86"/>
            <p:cNvSpPr/>
            <p:nvPr/>
          </p:nvSpPr>
          <p:spPr>
            <a:xfrm rot="-10800000">
              <a:off x="18103524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7" name="Freeform 87"/>
          <p:cNvSpPr/>
          <p:nvPr/>
        </p:nvSpPr>
        <p:spPr>
          <a:xfrm>
            <a:off x="5190109" y="-873102"/>
            <a:ext cx="7907783" cy="3134357"/>
          </a:xfrm>
          <a:custGeom>
            <a:avLst/>
            <a:gdLst/>
            <a:ahLst/>
            <a:cxnLst/>
            <a:rect l="l" t="t" r="r" b="b"/>
            <a:pathLst>
              <a:path w="7907783" h="3134357">
                <a:moveTo>
                  <a:pt x="0" y="0"/>
                </a:moveTo>
                <a:lnTo>
                  <a:pt x="7907782" y="0"/>
                </a:lnTo>
                <a:lnTo>
                  <a:pt x="7907782" y="3134358"/>
                </a:lnTo>
                <a:lnTo>
                  <a:pt x="0" y="3134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8" name="Group 88"/>
          <p:cNvGrpSpPr/>
          <p:nvPr/>
        </p:nvGrpSpPr>
        <p:grpSpPr>
          <a:xfrm>
            <a:off x="-1479271" y="9258300"/>
            <a:ext cx="21246542" cy="1422631"/>
            <a:chOff x="0" y="0"/>
            <a:chExt cx="28328722" cy="1896841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9571216" cy="1896841"/>
            </a:xfrm>
            <a:custGeom>
              <a:avLst/>
              <a:gdLst/>
              <a:ahLst/>
              <a:cxnLst/>
              <a:rect l="l" t="t" r="r" b="b"/>
              <a:pathLst>
                <a:path w="9571216" h="1896841">
                  <a:moveTo>
                    <a:pt x="0" y="0"/>
                  </a:moveTo>
                  <a:lnTo>
                    <a:pt x="9571216" y="0"/>
                  </a:lnTo>
                  <a:lnTo>
                    <a:pt x="9571216" y="1896841"/>
                  </a:lnTo>
                  <a:lnTo>
                    <a:pt x="0" y="189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90"/>
            <p:cNvSpPr/>
            <p:nvPr/>
          </p:nvSpPr>
          <p:spPr>
            <a:xfrm>
              <a:off x="9378753" y="0"/>
              <a:ext cx="9571216" cy="1896841"/>
            </a:xfrm>
            <a:custGeom>
              <a:avLst/>
              <a:gdLst/>
              <a:ahLst/>
              <a:cxnLst/>
              <a:rect l="l" t="t" r="r" b="b"/>
              <a:pathLst>
                <a:path w="9571216" h="1896841">
                  <a:moveTo>
                    <a:pt x="0" y="0"/>
                  </a:moveTo>
                  <a:lnTo>
                    <a:pt x="9571216" y="0"/>
                  </a:lnTo>
                  <a:lnTo>
                    <a:pt x="9571216" y="1896841"/>
                  </a:lnTo>
                  <a:lnTo>
                    <a:pt x="0" y="189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1" name="Freeform 91"/>
            <p:cNvSpPr/>
            <p:nvPr/>
          </p:nvSpPr>
          <p:spPr>
            <a:xfrm>
              <a:off x="18757507" y="0"/>
              <a:ext cx="9571216" cy="1896841"/>
            </a:xfrm>
            <a:custGeom>
              <a:avLst/>
              <a:gdLst/>
              <a:ahLst/>
              <a:cxnLst/>
              <a:rect l="l" t="t" r="r" b="b"/>
              <a:pathLst>
                <a:path w="9571216" h="1896841">
                  <a:moveTo>
                    <a:pt x="0" y="0"/>
                  </a:moveTo>
                  <a:lnTo>
                    <a:pt x="9571215" y="0"/>
                  </a:lnTo>
                  <a:lnTo>
                    <a:pt x="9571215" y="1896841"/>
                  </a:lnTo>
                  <a:lnTo>
                    <a:pt x="0" y="1896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2" name="Freeform 92"/>
          <p:cNvSpPr/>
          <p:nvPr/>
        </p:nvSpPr>
        <p:spPr>
          <a:xfrm>
            <a:off x="5563833" y="1070196"/>
            <a:ext cx="802682" cy="879433"/>
          </a:xfrm>
          <a:custGeom>
            <a:avLst/>
            <a:gdLst/>
            <a:ahLst/>
            <a:cxnLst/>
            <a:rect l="l" t="t" r="r" b="b"/>
            <a:pathLst>
              <a:path w="802682" h="879433">
                <a:moveTo>
                  <a:pt x="0" y="0"/>
                </a:moveTo>
                <a:lnTo>
                  <a:pt x="802682" y="0"/>
                </a:lnTo>
                <a:lnTo>
                  <a:pt x="802682" y="879433"/>
                </a:lnTo>
                <a:lnTo>
                  <a:pt x="0" y="8794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3" name="Freeform 93"/>
          <p:cNvSpPr/>
          <p:nvPr/>
        </p:nvSpPr>
        <p:spPr>
          <a:xfrm flipH="1">
            <a:off x="11944978" y="1078125"/>
            <a:ext cx="802682" cy="879433"/>
          </a:xfrm>
          <a:custGeom>
            <a:avLst/>
            <a:gdLst/>
            <a:ahLst/>
            <a:cxnLst/>
            <a:rect l="l" t="t" r="r" b="b"/>
            <a:pathLst>
              <a:path w="802682" h="879433">
                <a:moveTo>
                  <a:pt x="802683" y="0"/>
                </a:moveTo>
                <a:lnTo>
                  <a:pt x="0" y="0"/>
                </a:lnTo>
                <a:lnTo>
                  <a:pt x="0" y="879433"/>
                </a:lnTo>
                <a:lnTo>
                  <a:pt x="802683" y="879433"/>
                </a:lnTo>
                <a:lnTo>
                  <a:pt x="80268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4" name="AutoShape 94"/>
          <p:cNvSpPr/>
          <p:nvPr/>
        </p:nvSpPr>
        <p:spPr>
          <a:xfrm>
            <a:off x="1717625" y="4770287"/>
            <a:ext cx="14852750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95" name="Freeform 95"/>
          <p:cNvSpPr/>
          <p:nvPr/>
        </p:nvSpPr>
        <p:spPr>
          <a:xfrm rot="949054">
            <a:off x="13041791" y="4895864"/>
            <a:ext cx="4695203" cy="4695203"/>
          </a:xfrm>
          <a:custGeom>
            <a:avLst/>
            <a:gdLst/>
            <a:ahLst/>
            <a:cxnLst/>
            <a:rect l="l" t="t" r="r" b="b"/>
            <a:pathLst>
              <a:path w="4695203" h="4695203">
                <a:moveTo>
                  <a:pt x="0" y="0"/>
                </a:moveTo>
                <a:lnTo>
                  <a:pt x="4695204" y="0"/>
                </a:lnTo>
                <a:lnTo>
                  <a:pt x="4695204" y="4695203"/>
                </a:lnTo>
                <a:lnTo>
                  <a:pt x="0" y="46952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6" name="Freeform 96"/>
          <p:cNvSpPr/>
          <p:nvPr/>
        </p:nvSpPr>
        <p:spPr>
          <a:xfrm>
            <a:off x="52015" y="5436858"/>
            <a:ext cx="2463393" cy="4783288"/>
          </a:xfrm>
          <a:custGeom>
            <a:avLst/>
            <a:gdLst/>
            <a:ahLst/>
            <a:cxnLst/>
            <a:rect l="l" t="t" r="r" b="b"/>
            <a:pathLst>
              <a:path w="2463393" h="4783288">
                <a:moveTo>
                  <a:pt x="0" y="0"/>
                </a:moveTo>
                <a:lnTo>
                  <a:pt x="2463394" y="0"/>
                </a:lnTo>
                <a:lnTo>
                  <a:pt x="2463394" y="4783288"/>
                </a:lnTo>
                <a:lnTo>
                  <a:pt x="0" y="47832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7" name="Freeform 97"/>
          <p:cNvSpPr/>
          <p:nvPr/>
        </p:nvSpPr>
        <p:spPr>
          <a:xfrm rot="74931">
            <a:off x="9440291" y="5873401"/>
            <a:ext cx="3657600" cy="498764"/>
          </a:xfrm>
          <a:custGeom>
            <a:avLst/>
            <a:gdLst/>
            <a:ahLst/>
            <a:cxnLst/>
            <a:rect l="l" t="t" r="r" b="b"/>
            <a:pathLst>
              <a:path w="3657600" h="498764">
                <a:moveTo>
                  <a:pt x="0" y="0"/>
                </a:moveTo>
                <a:lnTo>
                  <a:pt x="3657600" y="0"/>
                </a:lnTo>
                <a:lnTo>
                  <a:pt x="3657600" y="498764"/>
                </a:lnTo>
                <a:lnTo>
                  <a:pt x="0" y="4987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8" name="Freeform 98"/>
          <p:cNvSpPr/>
          <p:nvPr/>
        </p:nvSpPr>
        <p:spPr>
          <a:xfrm>
            <a:off x="4840293" y="6647346"/>
            <a:ext cx="3657600" cy="691619"/>
          </a:xfrm>
          <a:custGeom>
            <a:avLst/>
            <a:gdLst/>
            <a:ahLst/>
            <a:cxnLst/>
            <a:rect l="l" t="t" r="r" b="b"/>
            <a:pathLst>
              <a:path w="3657600" h="691619">
                <a:moveTo>
                  <a:pt x="0" y="0"/>
                </a:moveTo>
                <a:lnTo>
                  <a:pt x="3657600" y="0"/>
                </a:lnTo>
                <a:lnTo>
                  <a:pt x="3657600" y="691619"/>
                </a:lnTo>
                <a:lnTo>
                  <a:pt x="0" y="69161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99" name="TextBox 99"/>
          <p:cNvSpPr txBox="1"/>
          <p:nvPr/>
        </p:nvSpPr>
        <p:spPr>
          <a:xfrm>
            <a:off x="2978024" y="5916882"/>
            <a:ext cx="6776982" cy="6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1"/>
              </a:lnSpc>
              <a:spcBef>
                <a:spcPct val="0"/>
              </a:spcBef>
            </a:pPr>
            <a:r>
              <a:rPr lang="en-US" sz="3900">
                <a:solidFill>
                  <a:srgbClr val="605D5D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The </a:t>
            </a:r>
            <a:r>
              <a:rPr lang="en-US" sz="3900">
                <a:solidFill>
                  <a:srgbClr val="605D5D"/>
                </a:solidFill>
                <a:latin typeface="Dreaming Outloud Sans Alt Italics"/>
                <a:ea typeface="Dreaming Outloud Sans Alt Italics"/>
                <a:cs typeface="Dreaming Outloud Sans Alt Italics"/>
                <a:sym typeface="Dreaming Outloud Sans Alt Italics"/>
              </a:rPr>
              <a:t>boys</a:t>
            </a:r>
            <a:r>
              <a:rPr lang="en-US" sz="3900">
                <a:solidFill>
                  <a:srgbClr val="605D5D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 play basketball.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6669093" y="914400"/>
            <a:ext cx="4949813" cy="108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0"/>
              </a:lnSpc>
              <a:spcBef>
                <a:spcPct val="0"/>
              </a:spcBef>
            </a:pPr>
            <a:r>
              <a:rPr lang="en-US" sz="6422">
                <a:solidFill>
                  <a:srgbClr val="605D5D"/>
                </a:solidFill>
                <a:latin typeface="Dreaming Outloud Script"/>
                <a:ea typeface="Dreaming Outloud Script"/>
                <a:cs typeface="Dreaming Outloud Script"/>
                <a:sym typeface="Dreaming Outloud Script"/>
              </a:rPr>
              <a:t>Basic Rule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586773" y="2727981"/>
            <a:ext cx="15114454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9"/>
              </a:lnSpc>
            </a:pPr>
            <a:r>
              <a:rPr lang="en-US" sz="39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The verb must agree with the subject in number and in person.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586773" y="3596172"/>
            <a:ext cx="15114454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9"/>
              </a:lnSpc>
            </a:pPr>
            <a:r>
              <a:rPr lang="en-US" sz="39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b.) If the subject is plural, the verb must be plural as well. 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2953984" y="7349363"/>
            <a:ext cx="2846823" cy="1082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142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The subject "boys" is plural.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7535455" y="7349363"/>
            <a:ext cx="3733637" cy="1082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142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The verb "play" is also in plural form.</a:t>
            </a:r>
          </a:p>
        </p:txBody>
      </p:sp>
      <p:sp>
        <p:nvSpPr>
          <p:cNvPr id="105" name="TextBox 105"/>
          <p:cNvSpPr txBox="1"/>
          <p:nvPr/>
        </p:nvSpPr>
        <p:spPr>
          <a:xfrm rot="81930">
            <a:off x="13431197" y="5998025"/>
            <a:ext cx="3917225" cy="221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8"/>
              </a:lnSpc>
              <a:spcBef>
                <a:spcPct val="0"/>
              </a:spcBef>
            </a:pPr>
            <a:r>
              <a:rPr lang="en-US" sz="3213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The subject of the sentence is "boys" and the verb is "play." Both agree in number.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3280603" y="5057775"/>
            <a:ext cx="6776982" cy="7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1"/>
              </a:lnSpc>
              <a:spcBef>
                <a:spcPct val="0"/>
              </a:spcBef>
            </a:pPr>
            <a:r>
              <a:rPr lang="en-US" sz="4300">
                <a:solidFill>
                  <a:srgbClr val="605D5D"/>
                </a:solidFill>
                <a:latin typeface="Dreaming Outloud Sans Alt"/>
                <a:ea typeface="Dreaming Outloud Sans Alt"/>
                <a:cs typeface="Dreaming Outloud Sans Alt"/>
                <a:sym typeface="Dreaming Outloud Sans Alt"/>
              </a:rPr>
              <a:t>For example: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" y="-232141"/>
            <a:ext cx="18288143" cy="10751281"/>
            <a:chOff x="0" y="0"/>
            <a:chExt cx="24384191" cy="14335042"/>
          </a:xfrm>
        </p:grpSpPr>
        <p:sp>
          <p:nvSpPr>
            <p:cNvPr id="3" name="Freeform 3"/>
            <p:cNvSpPr/>
            <p:nvPr/>
          </p:nvSpPr>
          <p:spPr>
            <a:xfrm>
              <a:off x="64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0" y="0"/>
                  </a:lnTo>
                  <a:lnTo>
                    <a:pt x="2250310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2024407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030356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605469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05898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0083333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089282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14113625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6079117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>
              <a:off x="18103460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0109409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22133753" y="0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10800000">
              <a:off x="22133753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10800000" flipH="1">
              <a:off x="20109409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10800000" flipH="1">
              <a:off x="16079117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10800000">
              <a:off x="14126325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0800000" flipH="1">
              <a:off x="12101982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10800000">
              <a:off x="10083074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10800000" flipH="1">
              <a:off x="8058730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10800000">
              <a:off x="6054699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-10800000" flipH="1">
              <a:off x="4030356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-10800000">
              <a:off x="2024407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-10800000" flipH="1">
              <a:off x="64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0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0" y="2250311"/>
                  </a:lnTo>
                  <a:lnTo>
                    <a:pt x="225031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27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flipH="1">
              <a:off x="2024471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4030419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flipH="1">
              <a:off x="6054763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8059053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 flipH="1">
              <a:off x="18103524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20109472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flipH="1">
              <a:off x="22133816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-10800000">
              <a:off x="22133689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 rot="-10800000" flipH="1">
              <a:off x="20109345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 rot="-10800000">
              <a:off x="10083397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10800000" flipH="1">
              <a:off x="8072908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10800000">
              <a:off x="6054636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0800000" flipH="1">
              <a:off x="4030292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-10800000">
              <a:off x="2024344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-10800000" flipH="1">
              <a:off x="0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64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0" y="0"/>
                  </a:lnTo>
                  <a:lnTo>
                    <a:pt x="2250310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flipH="1">
              <a:off x="202440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4030356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flipH="1">
              <a:off x="605469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 flipH="1">
              <a:off x="18103460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>
              <a:off x="2010940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 flipH="1">
              <a:off x="22133753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8072908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 flipH="1">
              <a:off x="1008339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12089345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 flipH="1">
              <a:off x="14113689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16079180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 rot="-10800000" flipH="1">
              <a:off x="16079053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 rot="-10800000">
              <a:off x="14113689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 rot="-10800000" flipH="1">
              <a:off x="12101982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7" name="Freeform 57"/>
            <p:cNvSpPr/>
            <p:nvPr/>
          </p:nvSpPr>
          <p:spPr>
            <a:xfrm>
              <a:off x="12101982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 flipH="1">
              <a:off x="14113689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16066157" y="804456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-10800000">
              <a:off x="18103460" y="2020476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 rot="-10800000">
              <a:off x="18103397" y="6054287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 flipH="1">
              <a:off x="10083397" y="4010752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rot="-10800000">
              <a:off x="22133816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 rot="-10800000" flipH="1">
              <a:off x="20109472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 rot="-10800000">
              <a:off x="10083397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 rot="-10800000" flipH="1">
              <a:off x="8072908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 rot="-10800000">
              <a:off x="6054636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 rot="-10800000" flipH="1">
              <a:off x="4030419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9" name="Freeform 69"/>
            <p:cNvSpPr/>
            <p:nvPr/>
          </p:nvSpPr>
          <p:spPr>
            <a:xfrm rot="-10800000">
              <a:off x="2024471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0" name="Freeform 70"/>
            <p:cNvSpPr/>
            <p:nvPr/>
          </p:nvSpPr>
          <p:spPr>
            <a:xfrm rot="-10800000" flipH="1">
              <a:off x="127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1" name="Freeform 71"/>
            <p:cNvSpPr/>
            <p:nvPr/>
          </p:nvSpPr>
          <p:spPr>
            <a:xfrm>
              <a:off x="191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2" name="Freeform 72"/>
            <p:cNvSpPr/>
            <p:nvPr/>
          </p:nvSpPr>
          <p:spPr>
            <a:xfrm flipH="1">
              <a:off x="2024534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73"/>
            <p:cNvSpPr/>
            <p:nvPr/>
          </p:nvSpPr>
          <p:spPr>
            <a:xfrm>
              <a:off x="4030483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4" name="Freeform 74"/>
            <p:cNvSpPr/>
            <p:nvPr/>
          </p:nvSpPr>
          <p:spPr>
            <a:xfrm flipH="1">
              <a:off x="6054826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Freeform 75"/>
            <p:cNvSpPr/>
            <p:nvPr/>
          </p:nvSpPr>
          <p:spPr>
            <a:xfrm flipH="1">
              <a:off x="18090501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6" name="Freeform 76"/>
            <p:cNvSpPr/>
            <p:nvPr/>
          </p:nvSpPr>
          <p:spPr>
            <a:xfrm>
              <a:off x="20109536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7" name="Freeform 77"/>
            <p:cNvSpPr/>
            <p:nvPr/>
          </p:nvSpPr>
          <p:spPr>
            <a:xfrm flipH="1">
              <a:off x="22133880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8" name="Freeform 78"/>
            <p:cNvSpPr/>
            <p:nvPr/>
          </p:nvSpPr>
          <p:spPr>
            <a:xfrm>
              <a:off x="8072908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9" name="Freeform 79"/>
            <p:cNvSpPr/>
            <p:nvPr/>
          </p:nvSpPr>
          <p:spPr>
            <a:xfrm flipH="1">
              <a:off x="10083397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0" name="Freeform 80"/>
            <p:cNvSpPr/>
            <p:nvPr/>
          </p:nvSpPr>
          <p:spPr>
            <a:xfrm rot="-10800000" flipH="1">
              <a:off x="16079180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1" name="Freeform 81"/>
            <p:cNvSpPr/>
            <p:nvPr/>
          </p:nvSpPr>
          <p:spPr>
            <a:xfrm rot="-10800000">
              <a:off x="14111708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2" name="Freeform 82"/>
            <p:cNvSpPr/>
            <p:nvPr/>
          </p:nvSpPr>
          <p:spPr>
            <a:xfrm rot="-10800000" flipH="1">
              <a:off x="12101982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3" name="Freeform 83"/>
            <p:cNvSpPr/>
            <p:nvPr/>
          </p:nvSpPr>
          <p:spPr>
            <a:xfrm>
              <a:off x="12089345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4" name="Freeform 84"/>
            <p:cNvSpPr/>
            <p:nvPr/>
          </p:nvSpPr>
          <p:spPr>
            <a:xfrm flipH="1">
              <a:off x="14111708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2250311" y="0"/>
                  </a:moveTo>
                  <a:lnTo>
                    <a:pt x="0" y="0"/>
                  </a:lnTo>
                  <a:lnTo>
                    <a:pt x="0" y="2250311"/>
                  </a:lnTo>
                  <a:lnTo>
                    <a:pt x="2250311" y="2250311"/>
                  </a:lnTo>
                  <a:lnTo>
                    <a:pt x="2250311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5" name="Freeform 85"/>
            <p:cNvSpPr/>
            <p:nvPr/>
          </p:nvSpPr>
          <p:spPr>
            <a:xfrm>
              <a:off x="16066157" y="12084731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6" name="Freeform 86"/>
            <p:cNvSpPr/>
            <p:nvPr/>
          </p:nvSpPr>
          <p:spPr>
            <a:xfrm rot="-10800000">
              <a:off x="18103524" y="10094455"/>
              <a:ext cx="2250311" cy="2250311"/>
            </a:xfrm>
            <a:custGeom>
              <a:avLst/>
              <a:gdLst/>
              <a:ahLst/>
              <a:cxnLst/>
              <a:rect l="l" t="t" r="r" b="b"/>
              <a:pathLst>
                <a:path w="2250311" h="2250311">
                  <a:moveTo>
                    <a:pt x="0" y="0"/>
                  </a:moveTo>
                  <a:lnTo>
                    <a:pt x="2250311" y="0"/>
                  </a:lnTo>
                  <a:lnTo>
                    <a:pt x="2250311" y="2250311"/>
                  </a:lnTo>
                  <a:lnTo>
                    <a:pt x="0" y="2250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7" name="Freeform 87"/>
          <p:cNvSpPr/>
          <p:nvPr/>
        </p:nvSpPr>
        <p:spPr>
          <a:xfrm>
            <a:off x="1360062" y="-125030"/>
            <a:ext cx="7452575" cy="10537060"/>
          </a:xfrm>
          <a:custGeom>
            <a:avLst/>
            <a:gdLst/>
            <a:ahLst/>
            <a:cxnLst/>
            <a:rect l="l" t="t" r="r" b="b"/>
            <a:pathLst>
              <a:path w="7452575" h="10537060">
                <a:moveTo>
                  <a:pt x="0" y="0"/>
                </a:moveTo>
                <a:lnTo>
                  <a:pt x="7452576" y="0"/>
                </a:lnTo>
                <a:lnTo>
                  <a:pt x="7452576" y="10537060"/>
                </a:lnTo>
                <a:lnTo>
                  <a:pt x="0" y="10537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8" name="Freeform 88"/>
          <p:cNvSpPr/>
          <p:nvPr/>
        </p:nvSpPr>
        <p:spPr>
          <a:xfrm>
            <a:off x="2611443" y="1204558"/>
            <a:ext cx="7315200" cy="1449740"/>
          </a:xfrm>
          <a:custGeom>
            <a:avLst/>
            <a:gdLst/>
            <a:ahLst/>
            <a:cxnLst/>
            <a:rect l="l" t="t" r="r" b="b"/>
            <a:pathLst>
              <a:path w="7315200" h="1449740">
                <a:moveTo>
                  <a:pt x="0" y="0"/>
                </a:moveTo>
                <a:lnTo>
                  <a:pt x="7315200" y="0"/>
                </a:lnTo>
                <a:lnTo>
                  <a:pt x="7315200" y="1449740"/>
                </a:lnTo>
                <a:lnTo>
                  <a:pt x="0" y="1449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9" name="TextBox 89"/>
          <p:cNvSpPr txBox="1"/>
          <p:nvPr/>
        </p:nvSpPr>
        <p:spPr>
          <a:xfrm>
            <a:off x="2611443" y="1329951"/>
            <a:ext cx="4949813" cy="108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0"/>
              </a:lnSpc>
              <a:spcBef>
                <a:spcPct val="0"/>
              </a:spcBef>
            </a:pPr>
            <a:r>
              <a:rPr lang="en-US" sz="6422">
                <a:solidFill>
                  <a:srgbClr val="605D5D"/>
                </a:solidFill>
                <a:latin typeface="Dreaming Outloud Script"/>
                <a:ea typeface="Dreaming Outloud Script"/>
                <a:cs typeface="Dreaming Outloud Script"/>
                <a:sym typeface="Dreaming Outloud Script"/>
              </a:rPr>
              <a:t>Let's Try!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3227930" y="2955029"/>
            <a:ext cx="3716839" cy="489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Read the sentences on the right and decide which verb matches the number of the subject correctly.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9144000" y="2047240"/>
            <a:ext cx="8115300" cy="721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87" lvl="1" indent="-442594" algn="l">
              <a:lnSpc>
                <a:spcPts val="5739"/>
              </a:lnSpc>
              <a:buAutoNum type="arabicPeriod"/>
            </a:pPr>
            <a:r>
              <a:rPr lang="en-US" sz="40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Mom (cook, cooks) breakfast at 7.</a:t>
            </a:r>
          </a:p>
          <a:p>
            <a:pPr marL="885187" lvl="1" indent="-442594" algn="l">
              <a:lnSpc>
                <a:spcPts val="5739"/>
              </a:lnSpc>
              <a:buAutoNum type="arabicPeriod"/>
            </a:pPr>
            <a:r>
              <a:rPr lang="en-US" sz="40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James (brings, bring) lunch to school.</a:t>
            </a:r>
          </a:p>
          <a:p>
            <a:pPr marL="885187" lvl="1" indent="-442594" algn="l">
              <a:lnSpc>
                <a:spcPts val="5739"/>
              </a:lnSpc>
              <a:buAutoNum type="arabicPeriod"/>
            </a:pPr>
            <a:r>
              <a:rPr lang="en-US" sz="40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Rosa and Matt (clean, cleans) the classroom every Tuesday.</a:t>
            </a:r>
          </a:p>
          <a:p>
            <a:pPr marL="885187" lvl="1" indent="-442594" algn="l">
              <a:lnSpc>
                <a:spcPts val="5739"/>
              </a:lnSpc>
              <a:buAutoNum type="arabicPeriod"/>
            </a:pPr>
            <a:r>
              <a:rPr lang="en-US" sz="40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The parents always (agrees, agree) with the teacher.</a:t>
            </a:r>
          </a:p>
          <a:p>
            <a:pPr marL="885187" lvl="1" indent="-442594" algn="l">
              <a:lnSpc>
                <a:spcPts val="5739"/>
              </a:lnSpc>
              <a:buAutoNum type="arabicPeriod"/>
            </a:pPr>
            <a:r>
              <a:rPr lang="en-US" sz="4099">
                <a:solidFill>
                  <a:srgbClr val="605D5D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The children (plays, play) in the playground.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1683</Words>
  <Application>Microsoft Office PowerPoint</Application>
  <PresentationFormat>Custom</PresentationFormat>
  <Paragraphs>172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Dreaming Outloud Sans Alt</vt:lpstr>
      <vt:lpstr>Canva Sans Bold Italics</vt:lpstr>
      <vt:lpstr>Arial</vt:lpstr>
      <vt:lpstr>Dreaming Outloud Sans Alt Italics</vt:lpstr>
      <vt:lpstr>Gagalin</vt:lpstr>
      <vt:lpstr>Dreaming Outloud Sans</vt:lpstr>
      <vt:lpstr>Quicksand Medium</vt:lpstr>
      <vt:lpstr>Caveat Bold</vt:lpstr>
      <vt:lpstr>Arimo Bold</vt:lpstr>
      <vt:lpstr>Dreaming Outloud Script</vt:lpstr>
      <vt:lpstr>Calibri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Subject-Verb Agreement Educational Presentation in Colorful Playful Style</dc:title>
  <cp:lastModifiedBy>Iti Bhardwaj</cp:lastModifiedBy>
  <cp:revision>5</cp:revision>
  <dcterms:created xsi:type="dcterms:W3CDTF">2006-08-16T00:00:00Z</dcterms:created>
  <dcterms:modified xsi:type="dcterms:W3CDTF">2024-08-16T06:04:22Z</dcterms:modified>
  <dc:identifier>DAGLFLDU2fs</dc:identifier>
</cp:coreProperties>
</file>